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306" r:id="rId6"/>
    <p:sldId id="301" r:id="rId7"/>
    <p:sldId id="291" r:id="rId8"/>
    <p:sldId id="286" r:id="rId9"/>
    <p:sldId id="271" r:id="rId10"/>
    <p:sldId id="272" r:id="rId11"/>
    <p:sldId id="296" r:id="rId12"/>
    <p:sldId id="282" r:id="rId13"/>
    <p:sldId id="267" r:id="rId14"/>
    <p:sldId id="285" r:id="rId15"/>
    <p:sldId id="274" r:id="rId16"/>
    <p:sldId id="275" r:id="rId17"/>
    <p:sldId id="278" r:id="rId18"/>
    <p:sldId id="284" r:id="rId19"/>
    <p:sldId id="264" r:id="rId20"/>
    <p:sldId id="297" r:id="rId21"/>
    <p:sldId id="270" r:id="rId22"/>
    <p:sldId id="303" r:id="rId23"/>
    <p:sldId id="304" r:id="rId24"/>
    <p:sldId id="307" r:id="rId25"/>
    <p:sldId id="289" r:id="rId26"/>
    <p:sldId id="279" r:id="rId27"/>
    <p:sldId id="281" r:id="rId28"/>
    <p:sldId id="276" r:id="rId29"/>
    <p:sldId id="280" r:id="rId30"/>
    <p:sldId id="299" r:id="rId31"/>
    <p:sldId id="288" r:id="rId32"/>
    <p:sldId id="273" r:id="rId33"/>
    <p:sldId id="298" r:id="rId34"/>
    <p:sldId id="268" r:id="rId35"/>
    <p:sldId id="294"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5C"/>
    <a:srgbClr val="9E2482"/>
    <a:srgbClr val="660066"/>
    <a:srgbClr val="FF6600"/>
    <a:srgbClr val="E9840F"/>
    <a:srgbClr val="F26822"/>
    <a:srgbClr val="777777"/>
    <a:srgbClr val="5A5B5C"/>
    <a:srgbClr val="897865"/>
    <a:srgbClr val="6A6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7" autoAdjust="0"/>
    <p:restoredTop sz="97811" autoAdjust="0"/>
  </p:normalViewPr>
  <p:slideViewPr>
    <p:cSldViewPr snapToGrid="0" snapToObjects="1">
      <p:cViewPr varScale="1">
        <p:scale>
          <a:sx n="69" d="100"/>
          <a:sy n="69" d="100"/>
        </p:scale>
        <p:origin x="588" y="48"/>
      </p:cViewPr>
      <p:guideLst>
        <p:guide orient="horz" pos="2160"/>
        <p:guide pos="3840"/>
      </p:guideLst>
    </p:cSldViewPr>
  </p:slideViewPr>
  <p:notesTextViewPr>
    <p:cViewPr>
      <p:scale>
        <a:sx n="3" d="2"/>
        <a:sy n="3" d="2"/>
      </p:scale>
      <p:origin x="0" y="0"/>
    </p:cViewPr>
  </p:notesTextViewPr>
  <p:sorterViewPr>
    <p:cViewPr>
      <p:scale>
        <a:sx n="100" d="100"/>
        <a:sy n="100" d="100"/>
      </p:scale>
      <p:origin x="0" y="-268"/>
    </p:cViewPr>
  </p:sorterViewPr>
  <p:notesViewPr>
    <p:cSldViewPr snapToGrid="0" snapToObjects="1">
      <p:cViewPr>
        <p:scale>
          <a:sx n="60" d="100"/>
          <a:sy n="60" d="100"/>
        </p:scale>
        <p:origin x="246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FYE 2018</c:v>
                </c:pt>
                <c:pt idx="1">
                  <c:v>FYE 2019</c:v>
                </c:pt>
                <c:pt idx="2">
                  <c:v>FYE 2020</c:v>
                </c:pt>
                <c:pt idx="3">
                  <c:v>FYE 2021</c:v>
                </c:pt>
              </c:strCache>
            </c:strRef>
          </c:cat>
          <c:val>
            <c:numRef>
              <c:f>Sheet1!$B$2:$B$5</c:f>
              <c:numCache>
                <c:formatCode>#,##0</c:formatCode>
                <c:ptCount val="4"/>
                <c:pt idx="0">
                  <c:v>66950</c:v>
                </c:pt>
                <c:pt idx="1">
                  <c:v>66248</c:v>
                </c:pt>
                <c:pt idx="2">
                  <c:v>63693</c:v>
                </c:pt>
                <c:pt idx="3">
                  <c:v>60640</c:v>
                </c:pt>
              </c:numCache>
            </c:numRef>
          </c:val>
          <c:extLst>
            <c:ext xmlns:c16="http://schemas.microsoft.com/office/drawing/2014/chart" uri="{C3380CC4-5D6E-409C-BE32-E72D297353CC}">
              <c16:uniqueId val="{00000000-8949-48AC-84B5-9F220757DFDF}"/>
            </c:ext>
          </c:extLst>
        </c:ser>
        <c:dLbls>
          <c:showLegendKey val="0"/>
          <c:showVal val="0"/>
          <c:showCatName val="0"/>
          <c:showSerName val="0"/>
          <c:showPercent val="0"/>
          <c:showBubbleSize val="0"/>
        </c:dLbls>
        <c:gapWidth val="219"/>
        <c:overlap val="-27"/>
        <c:axId val="751866840"/>
        <c:axId val="751867824"/>
      </c:barChart>
      <c:catAx>
        <c:axId val="75186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51867824"/>
        <c:crosses val="autoZero"/>
        <c:auto val="1"/>
        <c:lblAlgn val="ctr"/>
        <c:lblOffset val="100"/>
        <c:noMultiLvlLbl val="0"/>
      </c:catAx>
      <c:valAx>
        <c:axId val="75186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18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84805445476355601"/>
        </c:manualLayout>
      </c:layout>
      <c:barChart>
        <c:barDir val="col"/>
        <c:grouping val="clustered"/>
        <c:varyColors val="0"/>
        <c:ser>
          <c:idx val="0"/>
          <c:order val="0"/>
          <c:tx>
            <c:strRef>
              <c:f>Sheet1!$B$1</c:f>
              <c:strCache>
                <c:ptCount val="1"/>
                <c:pt idx="0">
                  <c:v>Millennial</c:v>
                </c:pt>
              </c:strCache>
            </c:strRef>
          </c:tx>
          <c:spPr>
            <a:solidFill>
              <a:srgbClr val="CF005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c:formatCode>
                <c:ptCount val="4"/>
                <c:pt idx="0">
                  <c:v>0.191</c:v>
                </c:pt>
                <c:pt idx="1">
                  <c:v>0.27400000000000002</c:v>
                </c:pt>
                <c:pt idx="2">
                  <c:v>0.251</c:v>
                </c:pt>
                <c:pt idx="3">
                  <c:v>0.25700000000000001</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84805445476355601"/>
        </c:manualLayout>
      </c:layout>
      <c:barChart>
        <c:barDir val="col"/>
        <c:grouping val="clustered"/>
        <c:varyColors val="0"/>
        <c:ser>
          <c:idx val="0"/>
          <c:order val="0"/>
          <c:tx>
            <c:strRef>
              <c:f>Sheet1!$B$1</c:f>
              <c:strCache>
                <c:ptCount val="1"/>
                <c:pt idx="0">
                  <c:v>FY18</c:v>
                </c:pt>
              </c:strCache>
            </c:strRef>
          </c:tx>
          <c:spPr>
            <a:solidFill>
              <a:srgbClr val="CF005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c:formatCode>
                <c:ptCount val="4"/>
                <c:pt idx="0">
                  <c:v>0.32500000000000001</c:v>
                </c:pt>
                <c:pt idx="1">
                  <c:v>0.27400000000000002</c:v>
                </c:pt>
                <c:pt idx="2">
                  <c:v>0.72899999999999998</c:v>
                </c:pt>
                <c:pt idx="3">
                  <c:v>0.76400000000000001</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72225790129813217"/>
        </c:manualLayout>
      </c:layout>
      <c:barChart>
        <c:barDir val="col"/>
        <c:grouping val="clustered"/>
        <c:varyColors val="0"/>
        <c:ser>
          <c:idx val="0"/>
          <c:order val="0"/>
          <c:tx>
            <c:strRef>
              <c:f>Sheet1!$B$1</c:f>
              <c:strCache>
                <c:ptCount val="1"/>
                <c:pt idx="0">
                  <c:v>Food/Farm</c:v>
                </c:pt>
              </c:strCache>
            </c:strRef>
          </c:tx>
          <c:spPr>
            <a:solidFill>
              <a:srgbClr val="00B0F0"/>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and Farm</c:v>
                </c:pt>
                <c:pt idx="1">
                  <c:v>Law Enforcement</c:v>
                </c:pt>
                <c:pt idx="2">
                  <c:v>Facilities and Equipment</c:v>
                </c:pt>
                <c:pt idx="3">
                  <c:v>Health Care</c:v>
                </c:pt>
                <c:pt idx="4">
                  <c:v>Transportation</c:v>
                </c:pt>
              </c:strCache>
            </c:strRef>
          </c:cat>
          <c:val>
            <c:numRef>
              <c:f>Sheet1!$B$2:$B$6</c:f>
              <c:numCache>
                <c:formatCode>0</c:formatCode>
                <c:ptCount val="5"/>
                <c:pt idx="0">
                  <c:v>0.441</c:v>
                </c:pt>
                <c:pt idx="1">
                  <c:v>0.37269999999999998</c:v>
                </c:pt>
                <c:pt idx="2">
                  <c:v>0.2268</c:v>
                </c:pt>
                <c:pt idx="3">
                  <c:v>0.2114</c:v>
                </c:pt>
                <c:pt idx="4">
                  <c:v>0.189</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84805445476355601"/>
        </c:manualLayout>
      </c:layout>
      <c:barChart>
        <c:barDir val="col"/>
        <c:grouping val="clustered"/>
        <c:varyColors val="0"/>
        <c:ser>
          <c:idx val="0"/>
          <c:order val="0"/>
          <c:tx>
            <c:strRef>
              <c:f>Sheet1!$B$1</c:f>
              <c:strCache>
                <c:ptCount val="1"/>
                <c:pt idx="0">
                  <c:v>Terms</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Health Care</c:v>
                </c:pt>
                <c:pt idx="4">
                  <c:v>Education and Training</c:v>
                </c:pt>
              </c:strCache>
            </c:strRef>
          </c:cat>
          <c:val>
            <c:numRef>
              <c:f>Sheet1!$B$2:$B$6</c:f>
              <c:numCache>
                <c:formatCode>0</c:formatCode>
                <c:ptCount val="5"/>
                <c:pt idx="0">
                  <c:v>3815</c:v>
                </c:pt>
                <c:pt idx="1">
                  <c:v>1499</c:v>
                </c:pt>
                <c:pt idx="2">
                  <c:v>1170</c:v>
                </c:pt>
                <c:pt idx="3">
                  <c:v>966</c:v>
                </c:pt>
                <c:pt idx="4">
                  <c:v>819</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59351820152916E-2"/>
          <c:y val="2.132079833835018E-2"/>
          <c:w val="0.8336552360302788"/>
          <c:h val="0.83913729524114189"/>
        </c:manualLayout>
      </c:layout>
      <c:barChart>
        <c:barDir val="col"/>
        <c:grouping val="percentStacked"/>
        <c:varyColors val="0"/>
        <c:ser>
          <c:idx val="0"/>
          <c:order val="0"/>
          <c:tx>
            <c:strRef>
              <c:f>Sheet1!$B$1</c:f>
              <c:strCache>
                <c:ptCount val="1"/>
                <c:pt idx="0">
                  <c:v>Hires</c:v>
                </c:pt>
              </c:strCache>
            </c:strRef>
          </c:tx>
          <c:spPr>
            <a:solidFill>
              <a:srgbClr val="9E2482"/>
            </a:solidFill>
            <a:ln>
              <a:noFill/>
            </a:ln>
            <a:effectLst/>
          </c:spPr>
          <c:invertIfNegative val="0"/>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c:formatCode>
                <c:ptCount val="4"/>
                <c:pt idx="0">
                  <c:v>10200</c:v>
                </c:pt>
                <c:pt idx="1">
                  <c:v>11139</c:v>
                </c:pt>
                <c:pt idx="2" formatCode="General">
                  <c:v>9192</c:v>
                </c:pt>
                <c:pt idx="3" formatCode="General">
                  <c:v>7548</c:v>
                </c:pt>
              </c:numCache>
            </c:numRef>
          </c:val>
          <c:extLst>
            <c:ext xmlns:c16="http://schemas.microsoft.com/office/drawing/2014/chart" uri="{C3380CC4-5D6E-409C-BE32-E72D297353CC}">
              <c16:uniqueId val="{00000000-134D-47CE-92DE-58AF6F987FAB}"/>
            </c:ext>
          </c:extLst>
        </c:ser>
        <c:ser>
          <c:idx val="1"/>
          <c:order val="1"/>
          <c:tx>
            <c:strRef>
              <c:f>Sheet1!$C$1</c:f>
              <c:strCache>
                <c:ptCount val="1"/>
                <c:pt idx="0">
                  <c:v>Terms</c:v>
                </c:pt>
              </c:strCache>
            </c:strRef>
          </c:tx>
          <c:spPr>
            <a:solidFill>
              <a:schemeClr val="tx1">
                <a:lumMod val="50000"/>
                <a:lumOff val="50000"/>
              </a:schemeClr>
            </a:solidFill>
            <a:ln>
              <a:noFill/>
            </a:ln>
            <a:effectLst/>
          </c:spPr>
          <c:invertIfNegative val="0"/>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Sheet1!$C$2:$C$5</c:f>
              <c:numCache>
                <c:formatCode>#,##0</c:formatCode>
                <c:ptCount val="4"/>
                <c:pt idx="0">
                  <c:v>10784</c:v>
                </c:pt>
                <c:pt idx="1">
                  <c:v>12243</c:v>
                </c:pt>
                <c:pt idx="2" formatCode="General">
                  <c:v>11152</c:v>
                </c:pt>
                <c:pt idx="3" formatCode="General">
                  <c:v>11054</c:v>
                </c:pt>
              </c:numCache>
            </c:numRef>
          </c:val>
          <c:extLst>
            <c:ext xmlns:c16="http://schemas.microsoft.com/office/drawing/2014/chart" uri="{C3380CC4-5D6E-409C-BE32-E72D297353CC}">
              <c16:uniqueId val="{00000001-134D-47CE-92DE-58AF6F987FAB}"/>
            </c:ext>
          </c:extLst>
        </c:ser>
        <c:dLbls>
          <c:showLegendKey val="0"/>
          <c:showVal val="0"/>
          <c:showCatName val="0"/>
          <c:showSerName val="0"/>
          <c:showPercent val="0"/>
          <c:showBubbleSize val="0"/>
        </c:dLbls>
        <c:gapWidth val="135"/>
        <c:overlap val="100"/>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4437597474229E-2"/>
          <c:y val="1.9938640075344505E-2"/>
          <c:w val="0.95080499448438516"/>
          <c:h val="0.69348027293786396"/>
        </c:manualLayout>
      </c:layout>
      <c:barChart>
        <c:barDir val="col"/>
        <c:grouping val="clustered"/>
        <c:varyColors val="0"/>
        <c:ser>
          <c:idx val="0"/>
          <c:order val="0"/>
          <c:tx>
            <c:strRef>
              <c:f>Sheet1!$B$1</c:f>
              <c:strCache>
                <c:ptCount val="1"/>
                <c:pt idx="0">
                  <c:v>Bo</c:v>
                </c:pt>
              </c:strCache>
            </c:strRef>
          </c:tx>
          <c:spPr>
            <a:solidFill>
              <a:srgbClr val="9E2482"/>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610-4656-81B2-4808521DAA9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Health Care</c:v>
                </c:pt>
                <c:pt idx="4">
                  <c:v>Education and Training</c:v>
                </c:pt>
              </c:strCache>
            </c:strRef>
          </c:cat>
          <c:val>
            <c:numRef>
              <c:f>Sheet1!$B$2:$B$6</c:f>
              <c:numCache>
                <c:formatCode>General</c:formatCode>
                <c:ptCount val="5"/>
              </c:numCache>
            </c:numRef>
          </c:val>
          <c:extLst>
            <c:ext xmlns:c16="http://schemas.microsoft.com/office/drawing/2014/chart" uri="{C3380CC4-5D6E-409C-BE32-E72D297353CC}">
              <c16:uniqueId val="{00000000-134D-47CE-92DE-58AF6F987FAB}"/>
            </c:ext>
          </c:extLst>
        </c:ser>
        <c:ser>
          <c:idx val="1"/>
          <c:order val="1"/>
          <c:tx>
            <c:strRef>
              <c:f>Sheet1!$C$1</c:f>
              <c:strCache>
                <c:ptCount val="1"/>
                <c:pt idx="0">
                  <c:v>Patrick</c:v>
                </c:pt>
              </c:strCache>
            </c:strRef>
          </c:tx>
          <c:spPr>
            <a:solidFill>
              <a:srgbClr val="CF005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Health Care</c:v>
                </c:pt>
                <c:pt idx="4">
                  <c:v>Education and Training</c:v>
                </c:pt>
              </c:strCache>
            </c:strRef>
          </c:cat>
          <c:val>
            <c:numRef>
              <c:f>Sheet1!$C$2:$C$6</c:f>
              <c:numCache>
                <c:formatCode>#,##0</c:formatCode>
                <c:ptCount val="5"/>
                <c:pt idx="0" formatCode="0">
                  <c:v>-2254</c:v>
                </c:pt>
                <c:pt idx="1">
                  <c:v>-1066</c:v>
                </c:pt>
                <c:pt idx="2" formatCode="General">
                  <c:v>-791</c:v>
                </c:pt>
                <c:pt idx="3" formatCode="General">
                  <c:v>-535</c:v>
                </c:pt>
                <c:pt idx="4" formatCode="General">
                  <c:v>-396</c:v>
                </c:pt>
              </c:numCache>
            </c:numRef>
          </c:val>
          <c:extLst>
            <c:ext xmlns:c16="http://schemas.microsoft.com/office/drawing/2014/chart" uri="{C3380CC4-5D6E-409C-BE32-E72D297353CC}">
              <c16:uniqueId val="{00000001-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75776940925864E-2"/>
          <c:y val="1.9938640075344505E-2"/>
          <c:w val="0.95080499448438516"/>
          <c:h val="0.75199046083215582"/>
        </c:manualLayout>
      </c:layout>
      <c:barChart>
        <c:barDir val="col"/>
        <c:grouping val="stacked"/>
        <c:varyColors val="0"/>
        <c:ser>
          <c:idx val="0"/>
          <c:order val="0"/>
          <c:tx>
            <c:strRef>
              <c:f>Sheet1!$B$1</c:f>
              <c:strCache>
                <c:ptCount val="1"/>
                <c:pt idx="0">
                  <c:v>Already</c:v>
                </c:pt>
              </c:strCache>
            </c:strRef>
          </c:tx>
          <c:spPr>
            <a:solidFill>
              <a:srgbClr val="9E2482"/>
            </a:solidFill>
            <a:ln>
              <a:noFill/>
            </a:ln>
            <a:effectLst/>
          </c:spPr>
          <c:invertIfNegative val="0"/>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Immediately</c:v>
                </c:pt>
                <c:pt idx="1">
                  <c:v>+1 Year</c:v>
                </c:pt>
                <c:pt idx="2">
                  <c:v>+2 Years</c:v>
                </c:pt>
                <c:pt idx="3">
                  <c:v>+3 Years</c:v>
                </c:pt>
                <c:pt idx="4">
                  <c:v>+4 Years</c:v>
                </c:pt>
              </c:strCache>
            </c:strRef>
          </c:cat>
          <c:val>
            <c:numRef>
              <c:f>Sheet1!$B$2:$B$6</c:f>
              <c:numCache>
                <c:formatCode>0.00%</c:formatCode>
                <c:ptCount val="5"/>
                <c:pt idx="0">
                  <c:v>8.4000000000000005E-2</c:v>
                </c:pt>
                <c:pt idx="1">
                  <c:v>8.4000000000000005E-2</c:v>
                </c:pt>
                <c:pt idx="2">
                  <c:v>0.107</c:v>
                </c:pt>
                <c:pt idx="3">
                  <c:v>0.13500000000000001</c:v>
                </c:pt>
                <c:pt idx="4">
                  <c:v>0.16700000000000001</c:v>
                </c:pt>
              </c:numCache>
            </c:numRef>
          </c:val>
          <c:extLst>
            <c:ext xmlns:c16="http://schemas.microsoft.com/office/drawing/2014/chart" uri="{C3380CC4-5D6E-409C-BE32-E72D297353CC}">
              <c16:uniqueId val="{00000000-134D-47CE-92DE-58AF6F987FAB}"/>
            </c:ext>
          </c:extLst>
        </c:ser>
        <c:ser>
          <c:idx val="1"/>
          <c:order val="1"/>
          <c:tx>
            <c:strRef>
              <c:f>Sheet1!$C$1</c:f>
              <c:strCache>
                <c:ptCount val="1"/>
                <c:pt idx="0">
                  <c:v>Gained</c:v>
                </c:pt>
              </c:strCache>
            </c:strRef>
          </c:tx>
          <c:spPr>
            <a:solidFill>
              <a:schemeClr val="tx1">
                <a:lumMod val="50000"/>
                <a:lumOff val="50000"/>
              </a:schemeClr>
            </a:solidFill>
            <a:ln>
              <a:noFill/>
            </a:ln>
            <a:effectLst/>
          </c:spPr>
          <c:invertIfNegative val="0"/>
          <c:dLbls>
            <c:dLbl>
              <c:idx val="1"/>
              <c:layout>
                <c:manualLayout>
                  <c:x val="0"/>
                  <c:y val="2.401601067378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C0-4A85-8BBF-42B2281977AD}"/>
                </c:ext>
              </c:extLst>
            </c:dLbl>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Immediately</c:v>
                </c:pt>
                <c:pt idx="1">
                  <c:v>+1 Year</c:v>
                </c:pt>
                <c:pt idx="2">
                  <c:v>+2 Years</c:v>
                </c:pt>
                <c:pt idx="3">
                  <c:v>+3 Years</c:v>
                </c:pt>
                <c:pt idx="4">
                  <c:v>+4 Years</c:v>
                </c:pt>
              </c:strCache>
            </c:strRef>
          </c:cat>
          <c:val>
            <c:numRef>
              <c:f>Sheet1!$C$2:$C$6</c:f>
              <c:numCache>
                <c:formatCode>0.00%</c:formatCode>
                <c:ptCount val="5"/>
                <c:pt idx="1">
                  <c:v>2.3E-2</c:v>
                </c:pt>
                <c:pt idx="2">
                  <c:v>2.8000000000000001E-2</c:v>
                </c:pt>
                <c:pt idx="3">
                  <c:v>3.2000000000000001E-2</c:v>
                </c:pt>
                <c:pt idx="4">
                  <c:v>3.6999999999999998E-2</c:v>
                </c:pt>
              </c:numCache>
            </c:numRef>
          </c:val>
          <c:extLst>
            <c:ext xmlns:c16="http://schemas.microsoft.com/office/drawing/2014/chart" uri="{C3380CC4-5D6E-409C-BE32-E72D297353CC}">
              <c16:uniqueId val="{00000001-B578-40FA-80A1-5DE7544F656E}"/>
            </c:ext>
          </c:extLst>
        </c:ser>
        <c:dLbls>
          <c:showLegendKey val="0"/>
          <c:showVal val="0"/>
          <c:showCatName val="0"/>
          <c:showSerName val="0"/>
          <c:showPercent val="0"/>
          <c:showBubbleSize val="0"/>
        </c:dLbls>
        <c:gapWidth val="130"/>
        <c:overlap val="100"/>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2.132079833835018E-2"/>
          <c:w val="0.95080499448438516"/>
          <c:h val="0.72822888040414235"/>
        </c:manualLayout>
      </c:layout>
      <c:lineChart>
        <c:grouping val="standard"/>
        <c:varyColors val="0"/>
        <c:ser>
          <c:idx val="0"/>
          <c:order val="0"/>
          <c:tx>
            <c:strRef>
              <c:f>Sheet1!$B$1</c:f>
              <c:strCache>
                <c:ptCount val="1"/>
                <c:pt idx="0">
                  <c:v>Total</c:v>
                </c:pt>
              </c:strCache>
            </c:strRef>
          </c:tx>
          <c:spPr>
            <a:ln w="28575" cap="rnd">
              <a:solidFill>
                <a:srgbClr val="9E2482"/>
              </a:solidFill>
              <a:round/>
            </a:ln>
            <a:effectLst/>
          </c:spPr>
          <c:marker>
            <c:symbol val="circle"/>
            <c:size val="5"/>
            <c:spPr>
              <a:solidFill>
                <a:srgbClr val="9E2482"/>
              </a:solidFill>
              <a:ln w="9525">
                <a:solidFill>
                  <a:srgbClr val="9E2482"/>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"$"#,##0_);[Red]\("$"#,##0\)</c:formatCode>
                <c:ptCount val="4"/>
                <c:pt idx="0">
                  <c:v>38927</c:v>
                </c:pt>
                <c:pt idx="1">
                  <c:v>39705</c:v>
                </c:pt>
                <c:pt idx="2">
                  <c:v>39944</c:v>
                </c:pt>
                <c:pt idx="3">
                  <c:v>41405</c:v>
                </c:pt>
              </c:numCache>
            </c:numRef>
          </c:val>
          <c:smooth val="0"/>
          <c:extLst>
            <c:ext xmlns:c16="http://schemas.microsoft.com/office/drawing/2014/chart" uri="{C3380CC4-5D6E-409C-BE32-E72D297353CC}">
              <c16:uniqueId val="{00000000-134D-47CE-92DE-58AF6F987FAB}"/>
            </c:ext>
          </c:extLst>
        </c:ser>
        <c:ser>
          <c:idx val="1"/>
          <c:order val="1"/>
          <c:tx>
            <c:strRef>
              <c:f>Sheet1!$C$1</c:f>
              <c:strCache>
                <c:ptCount val="1"/>
                <c:pt idx="0">
                  <c:v>New Hires</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Sheet1!$C$2:$C$5</c:f>
              <c:numCache>
                <c:formatCode>"$"#,##0_);[Red]\("$"#,##0\)</c:formatCode>
                <c:ptCount val="4"/>
                <c:pt idx="0">
                  <c:v>30000</c:v>
                </c:pt>
                <c:pt idx="1">
                  <c:v>31040</c:v>
                </c:pt>
                <c:pt idx="2">
                  <c:v>31040</c:v>
                </c:pt>
                <c:pt idx="3">
                  <c:v>31040</c:v>
                </c:pt>
              </c:numCache>
            </c:numRef>
          </c:val>
          <c:smooth val="0"/>
          <c:extLst>
            <c:ext xmlns:c16="http://schemas.microsoft.com/office/drawing/2014/chart" uri="{C3380CC4-5D6E-409C-BE32-E72D297353CC}">
              <c16:uniqueId val="{00000001-134D-47CE-92DE-58AF6F987FAB}"/>
            </c:ext>
          </c:extLst>
        </c:ser>
        <c:dLbls>
          <c:showLegendKey val="0"/>
          <c:showVal val="0"/>
          <c:showCatName val="0"/>
          <c:showSerName val="0"/>
          <c:showPercent val="0"/>
          <c:showBubbleSize val="0"/>
        </c:dLbls>
        <c:marker val="1"/>
        <c:smooth val="0"/>
        <c:axId val="700319600"/>
        <c:axId val="700315008"/>
      </c:line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2.132079833835018E-2"/>
          <c:w val="0.95080499448438516"/>
          <c:h val="0.76617123284837907"/>
        </c:manualLayout>
      </c:layout>
      <c:barChart>
        <c:barDir val="col"/>
        <c:grouping val="clustered"/>
        <c:varyColors val="0"/>
        <c:ser>
          <c:idx val="0"/>
          <c:order val="0"/>
          <c:tx>
            <c:strRef>
              <c:f>Sheet1!$B$1</c:f>
              <c:strCache>
                <c:ptCount val="1"/>
                <c:pt idx="0">
                  <c:v>Job Family</c:v>
                </c:pt>
              </c:strCache>
            </c:strRef>
          </c:tx>
          <c:spPr>
            <a:solidFill>
              <a:srgbClr val="9E2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Education and Training</c:v>
                </c:pt>
                <c:pt idx="4">
                  <c:v>Health Care</c:v>
                </c:pt>
              </c:strCache>
            </c:strRef>
          </c:cat>
          <c:val>
            <c:numRef>
              <c:f>Sheet1!$B$2:$B$6</c:f>
              <c:numCache>
                <c:formatCode>0.00%</c:formatCode>
                <c:ptCount val="5"/>
                <c:pt idx="0">
                  <c:v>0.19259999999999999</c:v>
                </c:pt>
                <c:pt idx="1">
                  <c:v>0.16569999999999999</c:v>
                </c:pt>
                <c:pt idx="2">
                  <c:v>0.15559999999999999</c:v>
                </c:pt>
                <c:pt idx="3">
                  <c:v>0.1057</c:v>
                </c:pt>
                <c:pt idx="4">
                  <c:v>5.5599999999999997E-2</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84805445476355601"/>
        </c:manualLayout>
      </c:layout>
      <c:barChart>
        <c:barDir val="col"/>
        <c:grouping val="clustered"/>
        <c:varyColors val="0"/>
        <c:ser>
          <c:idx val="0"/>
          <c:order val="0"/>
          <c:tx>
            <c:strRef>
              <c:f>Sheet1!$B$1</c:f>
              <c:strCache>
                <c:ptCount val="1"/>
                <c:pt idx="0">
                  <c:v>Job Family</c:v>
                </c:pt>
              </c:strCache>
            </c:strRef>
          </c:tx>
          <c:spPr>
            <a:solidFill>
              <a:srgbClr val="9E2482"/>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610-4656-81B2-4808521DAA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Education</c:v>
                </c:pt>
                <c:pt idx="4">
                  <c:v>Health Care</c:v>
                </c:pt>
              </c:strCache>
            </c:strRef>
          </c:cat>
          <c:val>
            <c:numRef>
              <c:f>Sheet1!$B$2:$B$6</c:f>
              <c:numCache>
                <c:formatCode>#,##0_);[Red]\(#,##0\)</c:formatCode>
                <c:ptCount val="5"/>
                <c:pt idx="0">
                  <c:v>9492</c:v>
                </c:pt>
                <c:pt idx="1">
                  <c:v>8164</c:v>
                </c:pt>
                <c:pt idx="2">
                  <c:v>7667</c:v>
                </c:pt>
                <c:pt idx="3">
                  <c:v>5209</c:v>
                </c:pt>
                <c:pt idx="4">
                  <c:v>2741</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2.132079833835018E-2"/>
          <c:w val="0.95080499448438516"/>
          <c:h val="0.76617123284837907"/>
        </c:manualLayout>
      </c:layout>
      <c:barChart>
        <c:barDir val="col"/>
        <c:grouping val="clustered"/>
        <c:varyColors val="0"/>
        <c:ser>
          <c:idx val="0"/>
          <c:order val="0"/>
          <c:tx>
            <c:strRef>
              <c:f>Sheet1!$B$1</c:f>
              <c:strCache>
                <c:ptCount val="1"/>
                <c:pt idx="0">
                  <c:v>Executive Branch</c:v>
                </c:pt>
              </c:strCache>
            </c:strRef>
          </c:tx>
          <c:spPr>
            <a:solidFill>
              <a:srgbClr val="9E2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c:formatCode>
                <c:ptCount val="4"/>
                <c:pt idx="0">
                  <c:v>10200</c:v>
                </c:pt>
                <c:pt idx="1">
                  <c:v>11139</c:v>
                </c:pt>
                <c:pt idx="2">
                  <c:v>9192</c:v>
                </c:pt>
                <c:pt idx="3">
                  <c:v>7548</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0070371638328E-2"/>
          <c:y val="1.9938640075344505E-2"/>
          <c:w val="0.95080499448438516"/>
          <c:h val="0.84805445476355601"/>
        </c:manualLayout>
      </c:layout>
      <c:barChart>
        <c:barDir val="col"/>
        <c:grouping val="clustered"/>
        <c:varyColors val="0"/>
        <c:ser>
          <c:idx val="0"/>
          <c:order val="0"/>
          <c:tx>
            <c:strRef>
              <c:f>Sheet1!$B$1</c:f>
              <c:strCache>
                <c:ptCount val="1"/>
                <c:pt idx="0">
                  <c:v>Millienal</c:v>
                </c:pt>
              </c:strCache>
            </c:strRef>
          </c:tx>
          <c:spPr>
            <a:solidFill>
              <a:srgbClr val="9E248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0.00%</c:formatCode>
                <c:ptCount val="4"/>
                <c:pt idx="0">
                  <c:v>0.56399999999999995</c:v>
                </c:pt>
                <c:pt idx="1">
                  <c:v>0.56000000000000005</c:v>
                </c:pt>
                <c:pt idx="2">
                  <c:v>0.59399999999999997</c:v>
                </c:pt>
                <c:pt idx="3">
                  <c:v>0.55800000000000005</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0070371638328E-2"/>
          <c:y val="1.9938640075344505E-2"/>
          <c:w val="0.95080499448438516"/>
          <c:h val="0.84805445476355601"/>
        </c:manualLayout>
      </c:layout>
      <c:barChart>
        <c:barDir val="col"/>
        <c:grouping val="clustered"/>
        <c:varyColors val="0"/>
        <c:ser>
          <c:idx val="0"/>
          <c:order val="0"/>
          <c:tx>
            <c:strRef>
              <c:f>Sheet1!$B$1</c:f>
              <c:strCache>
                <c:ptCount val="1"/>
                <c:pt idx="0">
                  <c:v>Millienal</c:v>
                </c:pt>
              </c:strCache>
            </c:strRef>
          </c:tx>
          <c:spPr>
            <a:solidFill>
              <a:srgbClr val="9E248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0.00%</c:formatCode>
                <c:ptCount val="4"/>
                <c:pt idx="0">
                  <c:v>2.3E-2</c:v>
                </c:pt>
                <c:pt idx="1">
                  <c:v>4.8000000000000001E-2</c:v>
                </c:pt>
                <c:pt idx="2">
                  <c:v>7.0999999999999994E-2</c:v>
                </c:pt>
                <c:pt idx="3">
                  <c:v>0.114</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1.9938692828634141E-2"/>
          <c:w val="0.95080499448438516"/>
          <c:h val="0.67785675689935299"/>
        </c:manualLayout>
      </c:layout>
      <c:barChart>
        <c:barDir val="col"/>
        <c:grouping val="clustered"/>
        <c:varyColors val="0"/>
        <c:ser>
          <c:idx val="0"/>
          <c:order val="0"/>
          <c:tx>
            <c:strRef>
              <c:f>Sheet1!$B$1</c:f>
              <c:strCache>
                <c:ptCount val="1"/>
                <c:pt idx="0">
                  <c:v>Executive Branch</c:v>
                </c:pt>
              </c:strCache>
            </c:strRef>
          </c:tx>
          <c:spPr>
            <a:solidFill>
              <a:srgbClr val="9E2482"/>
            </a:solidFill>
            <a:ln>
              <a:noFill/>
            </a:ln>
            <a:effectLst/>
          </c:spPr>
          <c:invertIfNegative val="0"/>
          <c:dLbls>
            <c:dLbl>
              <c:idx val="0"/>
              <c:layout>
                <c:manualLayout>
                  <c:x val="-9.6618357487922822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10-4656-81B2-4808521DAA9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Health Care</c:v>
                </c:pt>
                <c:pt idx="4">
                  <c:v>Education and Training</c:v>
                </c:pt>
              </c:strCache>
            </c:strRef>
          </c:cat>
          <c:val>
            <c:numRef>
              <c:f>Sheet1!$B$2:$B$6</c:f>
              <c:numCache>
                <c:formatCode>0</c:formatCode>
                <c:ptCount val="5"/>
                <c:pt idx="0">
                  <c:v>2405</c:v>
                </c:pt>
                <c:pt idx="1">
                  <c:v>970</c:v>
                </c:pt>
                <c:pt idx="2">
                  <c:v>880</c:v>
                </c:pt>
                <c:pt idx="3">
                  <c:v>606</c:v>
                </c:pt>
                <c:pt idx="4">
                  <c:v>548</c:v>
                </c:pt>
              </c:numCache>
            </c:numRef>
          </c:val>
          <c:extLst>
            <c:ext xmlns:c16="http://schemas.microsoft.com/office/drawing/2014/chart" uri="{C3380CC4-5D6E-409C-BE32-E72D297353CC}">
              <c16:uniqueId val="{00000000-134D-47CE-92DE-58AF6F987FAB}"/>
            </c:ext>
          </c:extLst>
        </c:ser>
        <c:ser>
          <c:idx val="1"/>
          <c:order val="1"/>
          <c:tx>
            <c:strRef>
              <c:f>Sheet1!$C$1</c:f>
              <c:strCache>
                <c:ptCount val="1"/>
                <c:pt idx="0">
                  <c:v>System-Wide</c:v>
                </c:pt>
              </c:strCache>
            </c:strRef>
          </c:tx>
          <c:spPr>
            <a:solidFill>
              <a:srgbClr val="00B0F0"/>
            </a:solidFill>
            <a:ln>
              <a:noFill/>
            </a:ln>
            <a:effectLst/>
          </c:spPr>
          <c:invertIfNegative val="0"/>
          <c:dLbls>
            <c:dLbl>
              <c:idx val="0"/>
              <c:layout>
                <c:manualLayout>
                  <c:x val="7.2463768115942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A3-44FC-AEC6-819A34EA79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Law Enforcement</c:v>
                </c:pt>
                <c:pt idx="1">
                  <c:v>Social Services</c:v>
                </c:pt>
                <c:pt idx="2">
                  <c:v>Support Services</c:v>
                </c:pt>
                <c:pt idx="3">
                  <c:v>Health Care</c:v>
                </c:pt>
                <c:pt idx="4">
                  <c:v>Education and Training</c:v>
                </c:pt>
              </c:strCache>
            </c:strRef>
          </c:cat>
          <c:val>
            <c:numRef>
              <c:f>Sheet1!$C$2:$C$6</c:f>
              <c:numCache>
                <c:formatCode>#,##0</c:formatCode>
                <c:ptCount val="5"/>
                <c:pt idx="0" formatCode="0">
                  <c:v>2429</c:v>
                </c:pt>
                <c:pt idx="1">
                  <c:v>1738</c:v>
                </c:pt>
                <c:pt idx="2">
                  <c:v>1340</c:v>
                </c:pt>
                <c:pt idx="3">
                  <c:v>1588</c:v>
                </c:pt>
                <c:pt idx="4" formatCode="General">
                  <c:v>577</c:v>
                </c:pt>
              </c:numCache>
            </c:numRef>
          </c:val>
          <c:extLst>
            <c:ext xmlns:c16="http://schemas.microsoft.com/office/drawing/2014/chart" uri="{C3380CC4-5D6E-409C-BE32-E72D297353CC}">
              <c16:uniqueId val="{00000001-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2.132079833835018E-2"/>
          <c:w val="0.95080499448438516"/>
          <c:h val="0.76617123284837907"/>
        </c:manualLayout>
      </c:layout>
      <c:barChart>
        <c:barDir val="col"/>
        <c:grouping val="clustered"/>
        <c:varyColors val="0"/>
        <c:ser>
          <c:idx val="0"/>
          <c:order val="0"/>
          <c:tx>
            <c:strRef>
              <c:f>Sheet1!$B$1</c:f>
              <c:strCache>
                <c:ptCount val="1"/>
                <c:pt idx="0">
                  <c:v>FY18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General</c:formatCode>
                <c:ptCount val="4"/>
                <c:pt idx="0">
                  <c:v>48.72</c:v>
                </c:pt>
                <c:pt idx="1">
                  <c:v>38.85</c:v>
                </c:pt>
                <c:pt idx="2">
                  <c:v>20.56</c:v>
                </c:pt>
                <c:pt idx="3">
                  <c:v>11.88</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71334018030354E-2"/>
          <c:y val="2.132079833835018E-2"/>
          <c:w val="0.95080499448438516"/>
          <c:h val="0.76617123284837907"/>
        </c:manualLayout>
      </c:layout>
      <c:barChart>
        <c:barDir val="col"/>
        <c:grouping val="clustered"/>
        <c:varyColors val="0"/>
        <c:ser>
          <c:idx val="0"/>
          <c:order val="0"/>
          <c:tx>
            <c:strRef>
              <c:f>Sheet1!$B$1</c:f>
              <c:strCache>
                <c:ptCount val="1"/>
                <c:pt idx="0">
                  <c:v>System-Wide</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2018</c:v>
                </c:pt>
                <c:pt idx="1">
                  <c:v>FY 2019</c:v>
                </c:pt>
                <c:pt idx="2">
                  <c:v>FY 2020</c:v>
                </c:pt>
                <c:pt idx="3">
                  <c:v>FY 2021</c:v>
                </c:pt>
              </c:strCache>
            </c:strRef>
          </c:cat>
          <c:val>
            <c:numRef>
              <c:f>Sheet1!$B$2:$B$5</c:f>
              <c:numCache>
                <c:formatCode>0.00%</c:formatCode>
                <c:ptCount val="4"/>
                <c:pt idx="0">
                  <c:v>0.20100000000000001</c:v>
                </c:pt>
                <c:pt idx="1">
                  <c:v>0.23200000000000001</c:v>
                </c:pt>
                <c:pt idx="2">
                  <c:v>0.215</c:v>
                </c:pt>
                <c:pt idx="3">
                  <c:v>0.23499999999999999</c:v>
                </c:pt>
              </c:numCache>
            </c:numRef>
          </c:val>
          <c:extLst>
            <c:ext xmlns:c16="http://schemas.microsoft.com/office/drawing/2014/chart" uri="{C3380CC4-5D6E-409C-BE32-E72D297353CC}">
              <c16:uniqueId val="{00000000-134D-47CE-92DE-58AF6F987FAB}"/>
            </c:ext>
          </c:extLst>
        </c:ser>
        <c:dLbls>
          <c:showLegendKey val="0"/>
          <c:showVal val="0"/>
          <c:showCatName val="0"/>
          <c:showSerName val="0"/>
          <c:showPercent val="0"/>
          <c:showBubbleSize val="0"/>
        </c:dLbls>
        <c:gapWidth val="219"/>
        <c:overlap val="-27"/>
        <c:axId val="700319600"/>
        <c:axId val="700315008"/>
      </c:barChart>
      <c:catAx>
        <c:axId val="70031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700315008"/>
        <c:crosses val="autoZero"/>
        <c:auto val="1"/>
        <c:lblAlgn val="ctr"/>
        <c:lblOffset val="100"/>
        <c:noMultiLvlLbl val="0"/>
      </c:catAx>
      <c:valAx>
        <c:axId val="70031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31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079D0A4-7D98-1C48-B9FA-6DCCA070DEA6}" type="datetimeFigureOut">
              <a:rPr lang="en-US" smtClean="0"/>
              <a:pPr/>
              <a:t>1/13/2022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A75CF02-2566-FA41-A327-CD098FDF944F}" type="slidenum">
              <a:rPr lang="en-US" smtClean="0"/>
              <a:pPr/>
              <a:t>‹#›</a:t>
            </a:fld>
            <a:endParaRPr lang="en-US"/>
          </a:p>
        </p:txBody>
      </p:sp>
    </p:spTree>
    <p:extLst>
      <p:ext uri="{BB962C8B-B14F-4D97-AF65-F5344CB8AC3E}">
        <p14:creationId xmlns:p14="http://schemas.microsoft.com/office/powerpoint/2010/main" val="2148806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558212F-8AB0-924A-BD20-A658A2FDD92E}" type="datetimeFigureOut">
              <a:rPr lang="en-US" smtClean="0"/>
              <a:pPr/>
              <a:t>1/13/2022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1EA3627-39FC-9349-8526-678BE1F5EA5C}" type="slidenum">
              <a:rPr lang="en-US" smtClean="0"/>
              <a:pPr/>
              <a:t>‹#›</a:t>
            </a:fld>
            <a:endParaRPr lang="en-US"/>
          </a:p>
        </p:txBody>
      </p:sp>
    </p:spTree>
    <p:extLst>
      <p:ext uri="{BB962C8B-B14F-4D97-AF65-F5344CB8AC3E}">
        <p14:creationId xmlns:p14="http://schemas.microsoft.com/office/powerpoint/2010/main" val="134487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fred.stlouisfed.org/series/MEPAINUSA672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sz="1400" dirty="0"/>
              <a:t>Thank you, Al.  Let’s talk about the data you are about to see. </a:t>
            </a:r>
          </a:p>
          <a:p>
            <a:endParaRPr lang="en-US" sz="1400" dirty="0"/>
          </a:p>
          <a:p>
            <a:r>
              <a:rPr lang="en-US" sz="1400" dirty="0"/>
              <a:t>We will be covering data from the FY2021 Workforce Report, as well as data from FY2018 through FY2020 reports.  All state entities that use the PeopleSoft system are represented in this data.  If an entity doesn’t use the PeopleSoft system, they are not included.</a:t>
            </a:r>
          </a:p>
          <a:p>
            <a:endParaRPr lang="en-US" sz="1400" dirty="0"/>
          </a:p>
          <a:p>
            <a:r>
              <a:rPr lang="en-US" sz="1400" dirty="0"/>
              <a:t>We wanted to cast a wide net, so County Department of  Public Health staff and Community Service Boards staff are included in the data since they use the PeopleSoft system.   </a:t>
            </a:r>
          </a:p>
          <a:p>
            <a:endParaRPr lang="en-US" sz="1400" dirty="0"/>
          </a:p>
          <a:p>
            <a:r>
              <a:rPr lang="en-US" sz="1400" dirty="0"/>
              <a:t>We have saved some time for questions at the end of the presentation.   Feel free to enter those into Chat throughout the presentation.  If we do not get to your question today, we will get back to you in the near future. </a:t>
            </a:r>
          </a:p>
          <a:p>
            <a:endParaRPr lang="en-US" sz="1400" dirty="0"/>
          </a:p>
          <a:p>
            <a:r>
              <a:rPr lang="en-US" sz="1400" dirty="0"/>
              <a:t>Let’s get started.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1</a:t>
            </a:fld>
            <a:endParaRPr lang="en-US"/>
          </a:p>
        </p:txBody>
      </p:sp>
    </p:spTree>
    <p:extLst>
      <p:ext uri="{BB962C8B-B14F-4D97-AF65-F5344CB8AC3E}">
        <p14:creationId xmlns:p14="http://schemas.microsoft.com/office/powerpoint/2010/main" val="39652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sz="1400" dirty="0"/>
              <a:t>Since an uptick between FY18 to FY19 full time hiring has been in decline.  </a:t>
            </a:r>
          </a:p>
          <a:p>
            <a:endParaRPr lang="en-US" sz="1400" dirty="0"/>
          </a:p>
          <a:p>
            <a:r>
              <a:rPr lang="en-US" sz="1400" dirty="0"/>
              <a:t>FY21 saw a  32% decrease in full-time hiring compared to FY19.   </a:t>
            </a:r>
          </a:p>
          <a:p>
            <a:endParaRPr lang="en-US" dirty="0"/>
          </a:p>
        </p:txBody>
      </p:sp>
      <p:sp>
        <p:nvSpPr>
          <p:cNvPr id="4" name="Slide Number Placeholder 3"/>
          <p:cNvSpPr>
            <a:spLocks noGrp="1"/>
          </p:cNvSpPr>
          <p:nvPr>
            <p:ph type="sldNum" sz="quarter" idx="5"/>
          </p:nvPr>
        </p:nvSpPr>
        <p:spPr/>
        <p:txBody>
          <a:bodyPr/>
          <a:lstStyle/>
          <a:p>
            <a:fld id="{73F60822-9650-49A2-B887-15C14FD1A08E}" type="slidenum">
              <a:rPr lang="en-US" smtClean="0"/>
              <a:t>10</a:t>
            </a:fld>
            <a:endParaRPr lang="en-US"/>
          </a:p>
        </p:txBody>
      </p:sp>
    </p:spTree>
    <p:extLst>
      <p:ext uri="{BB962C8B-B14F-4D97-AF65-F5344CB8AC3E}">
        <p14:creationId xmlns:p14="http://schemas.microsoft.com/office/powerpoint/2010/main" val="7403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11</a:t>
            </a:fld>
            <a:endParaRPr lang="en-US"/>
          </a:p>
        </p:txBody>
      </p:sp>
    </p:spTree>
    <p:extLst>
      <p:ext uri="{BB962C8B-B14F-4D97-AF65-F5344CB8AC3E}">
        <p14:creationId xmlns:p14="http://schemas.microsoft.com/office/powerpoint/2010/main" val="412402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Millennials were born between 1981 - 1996 and represent almost 60% of all hires in FY21. </a:t>
            </a:r>
          </a:p>
          <a:p>
            <a:endParaRPr lang="en-US" sz="1400" dirty="0"/>
          </a:p>
          <a:p>
            <a:r>
              <a:rPr lang="en-US" sz="1400" dirty="0"/>
              <a:t>The state is attracting Millennials, but not in sufficient numbers. </a:t>
            </a:r>
          </a:p>
        </p:txBody>
      </p:sp>
      <p:sp>
        <p:nvSpPr>
          <p:cNvPr id="4" name="Slide Number Placeholder 3"/>
          <p:cNvSpPr>
            <a:spLocks noGrp="1"/>
          </p:cNvSpPr>
          <p:nvPr>
            <p:ph type="sldNum" sz="quarter" idx="5"/>
          </p:nvPr>
        </p:nvSpPr>
        <p:spPr/>
        <p:txBody>
          <a:bodyPr/>
          <a:lstStyle/>
          <a:p>
            <a:fld id="{D1EA3627-39FC-9349-8526-678BE1F5EA5C}" type="slidenum">
              <a:rPr lang="en-US" smtClean="0"/>
              <a:pPr/>
              <a:t>12</a:t>
            </a:fld>
            <a:endParaRPr lang="en-US"/>
          </a:p>
        </p:txBody>
      </p:sp>
    </p:spTree>
    <p:extLst>
      <p:ext uri="{BB962C8B-B14F-4D97-AF65-F5344CB8AC3E}">
        <p14:creationId xmlns:p14="http://schemas.microsoft.com/office/powerpoint/2010/main" val="94089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GenZ were born between 1997 - 2012 and represent just over 11% of all hires. </a:t>
            </a:r>
          </a:p>
          <a:p>
            <a:endParaRPr lang="en-US" sz="1400" dirty="0"/>
          </a:p>
          <a:p>
            <a:r>
              <a:rPr lang="en-US" sz="1400" dirty="0"/>
              <a:t>The state is attracting Gen Z at an increasing rate.</a:t>
            </a:r>
          </a:p>
          <a:p>
            <a:endParaRPr lang="en-US" sz="1400" dirty="0"/>
          </a:p>
          <a:p>
            <a:endParaRPr lang="en-US" sz="1400" dirty="0"/>
          </a:p>
          <a:p>
            <a:r>
              <a:rPr lang="en-US" sz="1400" dirty="0"/>
              <a:t>*PM add: (But only in certain entry level jobs in a few job families, and as we will see later they do not seem to stay long)</a:t>
            </a:r>
          </a:p>
        </p:txBody>
      </p:sp>
      <p:sp>
        <p:nvSpPr>
          <p:cNvPr id="4" name="Slide Number Placeholder 3"/>
          <p:cNvSpPr>
            <a:spLocks noGrp="1"/>
          </p:cNvSpPr>
          <p:nvPr>
            <p:ph type="sldNum" sz="quarter" idx="5"/>
          </p:nvPr>
        </p:nvSpPr>
        <p:spPr/>
        <p:txBody>
          <a:bodyPr/>
          <a:lstStyle/>
          <a:p>
            <a:fld id="{D1EA3627-39FC-9349-8526-678BE1F5EA5C}" type="slidenum">
              <a:rPr lang="en-US" smtClean="0"/>
              <a:pPr/>
              <a:t>13</a:t>
            </a:fld>
            <a:endParaRPr lang="en-US"/>
          </a:p>
        </p:txBody>
      </p:sp>
    </p:spTree>
    <p:extLst>
      <p:ext uri="{BB962C8B-B14F-4D97-AF65-F5344CB8AC3E}">
        <p14:creationId xmlns:p14="http://schemas.microsoft.com/office/powerpoint/2010/main" val="265062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Raw numbers of full-time hires within the 5 most populated job families. </a:t>
            </a:r>
          </a:p>
        </p:txBody>
      </p:sp>
      <p:sp>
        <p:nvSpPr>
          <p:cNvPr id="4" name="Slide Number Placeholder 3"/>
          <p:cNvSpPr>
            <a:spLocks noGrp="1"/>
          </p:cNvSpPr>
          <p:nvPr>
            <p:ph type="sldNum" sz="quarter" idx="5"/>
          </p:nvPr>
        </p:nvSpPr>
        <p:spPr/>
        <p:txBody>
          <a:bodyPr/>
          <a:lstStyle/>
          <a:p>
            <a:fld id="{D1EA3627-39FC-9349-8526-678BE1F5EA5C}" type="slidenum">
              <a:rPr lang="en-US" smtClean="0"/>
              <a:pPr/>
              <a:t>14</a:t>
            </a:fld>
            <a:endParaRPr lang="en-US"/>
          </a:p>
        </p:txBody>
      </p:sp>
    </p:spTree>
    <p:extLst>
      <p:ext uri="{BB962C8B-B14F-4D97-AF65-F5344CB8AC3E}">
        <p14:creationId xmlns:p14="http://schemas.microsoft.com/office/powerpoint/2010/main" val="39011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15</a:t>
            </a:fld>
            <a:endParaRPr lang="en-US"/>
          </a:p>
        </p:txBody>
      </p:sp>
    </p:spTree>
    <p:extLst>
      <p:ext uri="{BB962C8B-B14F-4D97-AF65-F5344CB8AC3E}">
        <p14:creationId xmlns:p14="http://schemas.microsoft.com/office/powerpoint/2010/main" val="238192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The average applicant pool has decreased to just under 12 applicants per vacancy.  This means we are forced to be less selective in who we hire.</a:t>
            </a:r>
          </a:p>
          <a:p>
            <a:endParaRPr lang="en-US" sz="1400" dirty="0"/>
          </a:p>
          <a:p>
            <a:r>
              <a:rPr lang="en-US" sz="1400" dirty="0"/>
              <a:t>This data set is representative of Team GA Careers job vacancies and candidate applications.  </a:t>
            </a:r>
          </a:p>
          <a:p>
            <a:endParaRPr lang="en-US" sz="1400" dirty="0"/>
          </a:p>
          <a:p>
            <a:r>
              <a:rPr lang="en-US" sz="1400" dirty="0"/>
              <a:t>The last 3 months of FY22 has seen a slightly further drop to 10 applicants per job posting. </a:t>
            </a:r>
          </a:p>
          <a:p>
            <a:endParaRPr lang="en-US" dirty="0"/>
          </a:p>
        </p:txBody>
      </p:sp>
      <p:sp>
        <p:nvSpPr>
          <p:cNvPr id="4" name="Slide Number Placeholder 3"/>
          <p:cNvSpPr>
            <a:spLocks noGrp="1"/>
          </p:cNvSpPr>
          <p:nvPr>
            <p:ph type="sldNum" sz="quarter" idx="5"/>
          </p:nvPr>
        </p:nvSpPr>
        <p:spPr/>
        <p:txBody>
          <a:bodyPr/>
          <a:lstStyle/>
          <a:p>
            <a:fld id="{73F60822-9650-49A2-B887-15C14FD1A08E}" type="slidenum">
              <a:rPr lang="en-US" smtClean="0"/>
              <a:t>16</a:t>
            </a:fld>
            <a:endParaRPr lang="en-US"/>
          </a:p>
        </p:txBody>
      </p:sp>
    </p:spTree>
    <p:extLst>
      <p:ext uri="{BB962C8B-B14F-4D97-AF65-F5344CB8AC3E}">
        <p14:creationId xmlns:p14="http://schemas.microsoft.com/office/powerpoint/2010/main" val="249789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17</a:t>
            </a:fld>
            <a:endParaRPr lang="en-US"/>
          </a:p>
        </p:txBody>
      </p:sp>
    </p:spTree>
    <p:extLst>
      <p:ext uri="{BB962C8B-B14F-4D97-AF65-F5344CB8AC3E}">
        <p14:creationId xmlns:p14="http://schemas.microsoft.com/office/powerpoint/2010/main" val="317632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turnover is over 22%.  We have experienced over 20% turnover for the last 3 years. </a:t>
            </a:r>
          </a:p>
          <a:p>
            <a:endParaRPr lang="en-US" dirty="0"/>
          </a:p>
          <a:p>
            <a:r>
              <a:rPr lang="en-US" dirty="0"/>
              <a:t>Turnover happens early with 19% of employees who </a:t>
            </a:r>
            <a:r>
              <a:rPr lang="en-US" u="sng" dirty="0"/>
              <a:t>separate</a:t>
            </a:r>
            <a:r>
              <a:rPr lang="en-US" dirty="0"/>
              <a:t> within 90 days of employment indicating a mismatch between the job vacancy and the person hired. </a:t>
            </a:r>
          </a:p>
          <a:p>
            <a:endParaRPr lang="en-US" dirty="0"/>
          </a:p>
          <a:p>
            <a:endParaRPr lang="en-US" dirty="0"/>
          </a:p>
          <a:p>
            <a:endParaRPr lang="en-US" dirty="0"/>
          </a:p>
          <a:p>
            <a:r>
              <a:rPr lang="en-US" dirty="0"/>
              <a:t>*PM: (Previously noted as quits, but the ~20% terminations were not only voluntary.)</a:t>
            </a:r>
          </a:p>
        </p:txBody>
      </p:sp>
      <p:sp>
        <p:nvSpPr>
          <p:cNvPr id="4" name="Slide Number Placeholder 3"/>
          <p:cNvSpPr>
            <a:spLocks noGrp="1"/>
          </p:cNvSpPr>
          <p:nvPr>
            <p:ph type="sldNum" sz="quarter" idx="5"/>
          </p:nvPr>
        </p:nvSpPr>
        <p:spPr/>
        <p:txBody>
          <a:bodyPr/>
          <a:lstStyle/>
          <a:p>
            <a:fld id="{D1EA3627-39FC-9349-8526-678BE1F5EA5C}" type="slidenum">
              <a:rPr lang="en-US" smtClean="0"/>
              <a:pPr/>
              <a:t>18</a:t>
            </a:fld>
            <a:endParaRPr lang="en-US"/>
          </a:p>
        </p:txBody>
      </p:sp>
    </p:spTree>
    <p:extLst>
      <p:ext uri="{BB962C8B-B14F-4D97-AF65-F5344CB8AC3E}">
        <p14:creationId xmlns:p14="http://schemas.microsoft.com/office/powerpoint/2010/main" val="390659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 turnover is higher that average but has leveled off at a steady 25%.  However, this still means that 1 in 4 Millennial leave the state in their first year. </a:t>
            </a:r>
          </a:p>
          <a:p>
            <a:endParaRPr lang="en-US" dirty="0"/>
          </a:p>
          <a:p>
            <a:r>
              <a:rPr lang="en-US" dirty="0"/>
              <a:t>Millennial’s value an employer with a clear vision, a collaborative workplace, social equity initiatives, an employer commitment to their personal development, and a good work – life balance. </a:t>
            </a:r>
          </a:p>
          <a:p>
            <a:endParaRPr lang="en-US" dirty="0"/>
          </a:p>
          <a:p>
            <a:endParaRPr lang="en-US" dirty="0"/>
          </a:p>
          <a:p>
            <a:r>
              <a:rPr lang="en-US" i="1" dirty="0"/>
              <a:t>*PM: It is worth noting that this is the VOLUNTARY turnover rate, and for executive branch agencies and authorities, and the technical colleges.</a:t>
            </a:r>
          </a:p>
        </p:txBody>
      </p:sp>
      <p:sp>
        <p:nvSpPr>
          <p:cNvPr id="4" name="Slide Number Placeholder 3"/>
          <p:cNvSpPr>
            <a:spLocks noGrp="1"/>
          </p:cNvSpPr>
          <p:nvPr>
            <p:ph type="sldNum" sz="quarter" idx="5"/>
          </p:nvPr>
        </p:nvSpPr>
        <p:spPr/>
        <p:txBody>
          <a:bodyPr/>
          <a:lstStyle/>
          <a:p>
            <a:fld id="{D1EA3627-39FC-9349-8526-678BE1F5EA5C}" type="slidenum">
              <a:rPr lang="en-US" smtClean="0"/>
              <a:pPr/>
              <a:t>19</a:t>
            </a:fld>
            <a:endParaRPr lang="en-US"/>
          </a:p>
        </p:txBody>
      </p:sp>
    </p:spTree>
    <p:extLst>
      <p:ext uri="{BB962C8B-B14F-4D97-AF65-F5344CB8AC3E}">
        <p14:creationId xmlns:p14="http://schemas.microsoft.com/office/powerpoint/2010/main" val="15220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Today’s data is provided in 5 segments.</a:t>
            </a:r>
          </a:p>
          <a:p>
            <a:endParaRPr lang="en-US" sz="1400" dirty="0"/>
          </a:p>
          <a:p>
            <a:r>
              <a:rPr lang="en-US" sz="1400" dirty="0"/>
              <a:t>In the staffing segment we will review full-time staffing and identify the 5 most populated job families</a:t>
            </a:r>
          </a:p>
          <a:p>
            <a:endParaRPr lang="en-US" sz="1400" dirty="0"/>
          </a:p>
          <a:p>
            <a:r>
              <a:rPr lang="en-US" sz="1400" dirty="0"/>
              <a:t>We will investigate overall hiring trends. </a:t>
            </a:r>
          </a:p>
          <a:p>
            <a:endParaRPr lang="en-US" sz="1400" dirty="0"/>
          </a:p>
          <a:p>
            <a:r>
              <a:rPr lang="en-US" sz="1400" dirty="0"/>
              <a:t>We will review turnover data including the job families with the highest turnover.</a:t>
            </a:r>
          </a:p>
          <a:p>
            <a:endParaRPr lang="en-US" sz="1400" dirty="0"/>
          </a:p>
          <a:p>
            <a:r>
              <a:rPr lang="en-US" sz="1400" dirty="0"/>
              <a:t>We will touch briefly on retirement eligibility.</a:t>
            </a:r>
          </a:p>
          <a:p>
            <a:endParaRPr lang="en-US" sz="1400" dirty="0"/>
          </a:p>
          <a:p>
            <a:r>
              <a:rPr lang="en-US" sz="1400" dirty="0"/>
              <a:t>Some compensation data will also be provided. </a:t>
            </a:r>
          </a:p>
          <a:p>
            <a:endParaRPr lang="en-US" sz="1400" dirty="0"/>
          </a:p>
          <a:p>
            <a:r>
              <a:rPr lang="en-US" sz="1400" dirty="0"/>
              <a:t>We finish with Q &amp; A</a:t>
            </a:r>
          </a:p>
        </p:txBody>
      </p:sp>
      <p:sp>
        <p:nvSpPr>
          <p:cNvPr id="4" name="Slide Number Placeholder 3"/>
          <p:cNvSpPr>
            <a:spLocks noGrp="1"/>
          </p:cNvSpPr>
          <p:nvPr>
            <p:ph type="sldNum" sz="quarter" idx="5"/>
          </p:nvPr>
        </p:nvSpPr>
        <p:spPr/>
        <p:txBody>
          <a:bodyPr/>
          <a:lstStyle/>
          <a:p>
            <a:fld id="{D1EA3627-39FC-9349-8526-678BE1F5EA5C}" type="slidenum">
              <a:rPr lang="en-US" smtClean="0"/>
              <a:pPr/>
              <a:t>2</a:t>
            </a:fld>
            <a:endParaRPr lang="en-US"/>
          </a:p>
        </p:txBody>
      </p:sp>
    </p:spTree>
    <p:extLst>
      <p:ext uri="{BB962C8B-B14F-4D97-AF65-F5344CB8AC3E}">
        <p14:creationId xmlns:p14="http://schemas.microsoft.com/office/powerpoint/2010/main" val="83832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data sets is Gen Z turnover.  Gen Z is the youngest generation in our workforce.  As such the state’s future workforce is very much tied to this generation.  </a:t>
            </a:r>
          </a:p>
          <a:p>
            <a:r>
              <a:rPr lang="en-US" dirty="0"/>
              <a:t> </a:t>
            </a:r>
          </a:p>
          <a:p>
            <a:r>
              <a:rPr lang="en-US" dirty="0"/>
              <a:t>In FY2020 and FY2021, the state did a poor job of keeping Gen Z for at least one year as 3 of 4 hires left the state in less than one year. </a:t>
            </a:r>
          </a:p>
          <a:p>
            <a:endParaRPr lang="en-US" dirty="0"/>
          </a:p>
          <a:p>
            <a:r>
              <a:rPr lang="en-US" dirty="0"/>
              <a:t>The state should be in a good position to retain Gen Z who value stability, clearly defined career paths, personal development, and work – life balance. </a:t>
            </a:r>
          </a:p>
          <a:p>
            <a:endParaRPr lang="en-US" dirty="0"/>
          </a:p>
          <a:p>
            <a:endParaRPr lang="en-US" dirty="0"/>
          </a:p>
          <a:p>
            <a:r>
              <a:rPr lang="en-US" i="1" dirty="0"/>
              <a:t>*PM: It is worth noting that this is the VOLUNTARY turnover rate, and for executive branch agencies and authorities, and the technical colleges.</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20</a:t>
            </a:fld>
            <a:endParaRPr lang="en-US"/>
          </a:p>
        </p:txBody>
      </p:sp>
    </p:spTree>
    <p:extLst>
      <p:ext uri="{BB962C8B-B14F-4D97-AF65-F5344CB8AC3E}">
        <p14:creationId xmlns:p14="http://schemas.microsoft.com/office/powerpoint/2010/main" val="169123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vast majority of employee resign for various reasons.  Currently the state is challenged to determine more exacting reasons. </a:t>
            </a:r>
          </a:p>
          <a:p>
            <a:endParaRPr lang="en-US" sz="1400" dirty="0"/>
          </a:p>
          <a:p>
            <a:r>
              <a:rPr lang="en-US" sz="1400" dirty="0"/>
              <a:t>Go over the numbers </a:t>
            </a:r>
          </a:p>
          <a:p>
            <a:endParaRPr lang="en-US" sz="1400" dirty="0"/>
          </a:p>
          <a:p>
            <a:endParaRPr lang="en-US" sz="1400" dirty="0"/>
          </a:p>
          <a:p>
            <a:endParaRPr lang="en-US" sz="1400" dirty="0"/>
          </a:p>
          <a:p>
            <a:r>
              <a:rPr lang="en-US" sz="1400" dirty="0"/>
              <a:t>*PM: I am bit misled by this one as we are almost always talking about the full-time employees, and having a prominent line for temporary employees leaving gives me pause.</a:t>
            </a:r>
          </a:p>
        </p:txBody>
      </p:sp>
      <p:sp>
        <p:nvSpPr>
          <p:cNvPr id="4" name="Slide Number Placeholder 3"/>
          <p:cNvSpPr>
            <a:spLocks noGrp="1"/>
          </p:cNvSpPr>
          <p:nvPr>
            <p:ph type="sldNum" sz="quarter" idx="5"/>
          </p:nvPr>
        </p:nvSpPr>
        <p:spPr/>
        <p:txBody>
          <a:bodyPr/>
          <a:lstStyle/>
          <a:p>
            <a:fld id="{D1EA3627-39FC-9349-8526-678BE1F5EA5C}" type="slidenum">
              <a:rPr lang="en-US" smtClean="0"/>
              <a:pPr/>
              <a:t>21</a:t>
            </a:fld>
            <a:endParaRPr lang="en-US"/>
          </a:p>
        </p:txBody>
      </p:sp>
    </p:spTree>
    <p:extLst>
      <p:ext uri="{BB962C8B-B14F-4D97-AF65-F5344CB8AC3E}">
        <p14:creationId xmlns:p14="http://schemas.microsoft.com/office/powerpoint/2010/main" val="4211384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vast majority of the Food/Farm jobs are in food service.  The state operates food service in DBHDD, Corrections, DJJ, and DNR.  The TCSG also has food service workers.  The farm jobs are located primarily in GA Correctional Industries. </a:t>
            </a:r>
          </a:p>
          <a:p>
            <a:endParaRPr lang="en-US" dirty="0"/>
          </a:p>
          <a:p>
            <a:r>
              <a:rPr lang="en-US" dirty="0"/>
              <a:t>Some jobs in Law Enforcement had turnover of over 120% in FY21.</a:t>
            </a:r>
          </a:p>
          <a:p>
            <a:endParaRPr lang="en-US" dirty="0"/>
          </a:p>
          <a:p>
            <a:r>
              <a:rPr lang="en-US" dirty="0"/>
              <a:t>Facilities includes a lot of entry level jobs that tend to turn over more often. </a:t>
            </a:r>
          </a:p>
          <a:p>
            <a:endParaRPr lang="en-US" dirty="0"/>
          </a:p>
          <a:p>
            <a:r>
              <a:rPr lang="en-US" dirty="0"/>
              <a:t>Same with health care and transportation. </a:t>
            </a:r>
          </a:p>
        </p:txBody>
      </p:sp>
      <p:sp>
        <p:nvSpPr>
          <p:cNvPr id="4" name="Slide Number Placeholder 3"/>
          <p:cNvSpPr>
            <a:spLocks noGrp="1"/>
          </p:cNvSpPr>
          <p:nvPr>
            <p:ph type="sldNum" sz="quarter" idx="5"/>
          </p:nvPr>
        </p:nvSpPr>
        <p:spPr/>
        <p:txBody>
          <a:bodyPr/>
          <a:lstStyle/>
          <a:p>
            <a:fld id="{D1EA3627-39FC-9349-8526-678BE1F5EA5C}" type="slidenum">
              <a:rPr lang="en-US" smtClean="0"/>
              <a:pPr/>
              <a:t>22</a:t>
            </a:fld>
            <a:endParaRPr lang="en-US"/>
          </a:p>
        </p:txBody>
      </p:sp>
    </p:spTree>
    <p:extLst>
      <p:ext uri="{BB962C8B-B14F-4D97-AF65-F5344CB8AC3E}">
        <p14:creationId xmlns:p14="http://schemas.microsoft.com/office/powerpoint/2010/main" val="201750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raw number of full-time employees that left employment during FY2021. </a:t>
            </a:r>
          </a:p>
        </p:txBody>
      </p:sp>
      <p:sp>
        <p:nvSpPr>
          <p:cNvPr id="4" name="Slide Number Placeholder 3"/>
          <p:cNvSpPr>
            <a:spLocks noGrp="1"/>
          </p:cNvSpPr>
          <p:nvPr>
            <p:ph type="sldNum" sz="quarter" idx="5"/>
          </p:nvPr>
        </p:nvSpPr>
        <p:spPr/>
        <p:txBody>
          <a:bodyPr/>
          <a:lstStyle/>
          <a:p>
            <a:fld id="{D1EA3627-39FC-9349-8526-678BE1F5EA5C}" type="slidenum">
              <a:rPr lang="en-US" smtClean="0"/>
              <a:pPr/>
              <a:t>23</a:t>
            </a:fld>
            <a:endParaRPr lang="en-US"/>
          </a:p>
        </p:txBody>
      </p:sp>
    </p:spTree>
    <p:extLst>
      <p:ext uri="{BB962C8B-B14F-4D97-AF65-F5344CB8AC3E}">
        <p14:creationId xmlns:p14="http://schemas.microsoft.com/office/powerpoint/2010/main" val="3175708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24</a:t>
            </a:fld>
            <a:endParaRPr lang="en-US"/>
          </a:p>
        </p:txBody>
      </p:sp>
    </p:spTree>
    <p:extLst>
      <p:ext uri="{BB962C8B-B14F-4D97-AF65-F5344CB8AC3E}">
        <p14:creationId xmlns:p14="http://schemas.microsoft.com/office/powerpoint/2010/main" val="83402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between the number of employees terminating and the number of employees hired is growing wider.  </a:t>
            </a:r>
          </a:p>
          <a:p>
            <a:endParaRPr lang="en-US" dirty="0"/>
          </a:p>
          <a:p>
            <a:r>
              <a:rPr lang="en-US" dirty="0"/>
              <a:t>This gap analysis shows that in FY18 we lost 584 more people than we hired. </a:t>
            </a:r>
          </a:p>
          <a:p>
            <a:r>
              <a:rPr lang="en-US" dirty="0"/>
              <a:t>In FY19 1,104.  </a:t>
            </a:r>
          </a:p>
          <a:p>
            <a:r>
              <a:rPr lang="en-US" dirty="0"/>
              <a:t>In FY20 1,960. </a:t>
            </a:r>
          </a:p>
          <a:p>
            <a:r>
              <a:rPr lang="en-US" dirty="0"/>
              <a:t>And in FY21 we lost 3,506 more people than we hired. This represents a gap of more than 6 times that of FY18.</a:t>
            </a:r>
          </a:p>
          <a:p>
            <a:endParaRPr lang="en-US" dirty="0"/>
          </a:p>
          <a:p>
            <a:r>
              <a:rPr lang="en-US" dirty="0"/>
              <a:t>*PM: (and is nearly exactly the 10% decrease in staffing level.)</a:t>
            </a:r>
          </a:p>
          <a:p>
            <a:endParaRPr lang="en-US" dirty="0"/>
          </a:p>
          <a:p>
            <a:r>
              <a:rPr lang="en-US" dirty="0"/>
              <a:t>Based on data for the first half of FY22 this trend will continue as we lost 2,231 more employees than we hired from July 1 – December 27.  This trend indicates we could lose 4,461 more employees that we hire in FY22. </a:t>
            </a:r>
          </a:p>
          <a:p>
            <a:endParaRPr lang="en-US" dirty="0"/>
          </a:p>
          <a:p>
            <a:r>
              <a:rPr lang="en-US" dirty="0"/>
              <a:t>This will intensify staffing shortages dramatically.</a:t>
            </a:r>
          </a:p>
        </p:txBody>
      </p:sp>
      <p:sp>
        <p:nvSpPr>
          <p:cNvPr id="4" name="Slide Number Placeholder 3"/>
          <p:cNvSpPr>
            <a:spLocks noGrp="1"/>
          </p:cNvSpPr>
          <p:nvPr>
            <p:ph type="sldNum" sz="quarter" idx="5"/>
          </p:nvPr>
        </p:nvSpPr>
        <p:spPr/>
        <p:txBody>
          <a:bodyPr/>
          <a:lstStyle/>
          <a:p>
            <a:fld id="{73F60822-9650-49A2-B887-15C14FD1A08E}" type="slidenum">
              <a:rPr lang="en-US" smtClean="0"/>
              <a:t>25</a:t>
            </a:fld>
            <a:endParaRPr lang="en-US"/>
          </a:p>
        </p:txBody>
      </p:sp>
    </p:spTree>
    <p:extLst>
      <p:ext uri="{BB962C8B-B14F-4D97-AF65-F5344CB8AC3E}">
        <p14:creationId xmlns:p14="http://schemas.microsoft.com/office/powerpoint/2010/main" val="3919330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break-even analysis we compare number of terminations to number of hires to determine a net positive or negative gain in total staff for FY 2021.    </a:t>
            </a:r>
          </a:p>
        </p:txBody>
      </p:sp>
      <p:sp>
        <p:nvSpPr>
          <p:cNvPr id="4" name="Slide Number Placeholder 3"/>
          <p:cNvSpPr>
            <a:spLocks noGrp="1"/>
          </p:cNvSpPr>
          <p:nvPr>
            <p:ph type="sldNum" sz="quarter" idx="5"/>
          </p:nvPr>
        </p:nvSpPr>
        <p:spPr/>
        <p:txBody>
          <a:bodyPr/>
          <a:lstStyle/>
          <a:p>
            <a:fld id="{D1EA3627-39FC-9349-8526-678BE1F5EA5C}" type="slidenum">
              <a:rPr lang="en-US" smtClean="0"/>
              <a:pPr/>
              <a:t>26</a:t>
            </a:fld>
            <a:endParaRPr lang="en-US"/>
          </a:p>
        </p:txBody>
      </p:sp>
    </p:spTree>
    <p:extLst>
      <p:ext uri="{BB962C8B-B14F-4D97-AF65-F5344CB8AC3E}">
        <p14:creationId xmlns:p14="http://schemas.microsoft.com/office/powerpoint/2010/main" val="2577320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27</a:t>
            </a:fld>
            <a:endParaRPr lang="en-US"/>
          </a:p>
        </p:txBody>
      </p:sp>
    </p:spTree>
    <p:extLst>
      <p:ext uri="{BB962C8B-B14F-4D97-AF65-F5344CB8AC3E}">
        <p14:creationId xmlns:p14="http://schemas.microsoft.com/office/powerpoint/2010/main" val="270943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28</a:t>
            </a:fld>
            <a:endParaRPr lang="en-US"/>
          </a:p>
        </p:txBody>
      </p:sp>
    </p:spTree>
    <p:extLst>
      <p:ext uri="{BB962C8B-B14F-4D97-AF65-F5344CB8AC3E}">
        <p14:creationId xmlns:p14="http://schemas.microsoft.com/office/powerpoint/2010/main" val="3902788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 of staff can retire today.  Over 20% of today’s staff can retire in the next 4 years. </a:t>
            </a:r>
          </a:p>
          <a:p>
            <a:endParaRPr lang="en-US" dirty="0"/>
          </a:p>
          <a:p>
            <a:r>
              <a:rPr lang="en-US" dirty="0"/>
              <a:t>In FY 2021 the employees retiring were about age 60 with roughly 22 years of service. </a:t>
            </a:r>
          </a:p>
        </p:txBody>
      </p:sp>
      <p:sp>
        <p:nvSpPr>
          <p:cNvPr id="4" name="Slide Number Placeholder 3"/>
          <p:cNvSpPr>
            <a:spLocks noGrp="1"/>
          </p:cNvSpPr>
          <p:nvPr>
            <p:ph type="sldNum" sz="quarter" idx="5"/>
          </p:nvPr>
        </p:nvSpPr>
        <p:spPr/>
        <p:txBody>
          <a:bodyPr/>
          <a:lstStyle/>
          <a:p>
            <a:fld id="{D1EA3627-39FC-9349-8526-678BE1F5EA5C}" type="slidenum">
              <a:rPr lang="en-US" smtClean="0"/>
              <a:pPr/>
              <a:t>29</a:t>
            </a:fld>
            <a:endParaRPr lang="en-US"/>
          </a:p>
        </p:txBody>
      </p:sp>
    </p:spTree>
    <p:extLst>
      <p:ext uri="{BB962C8B-B14F-4D97-AF65-F5344CB8AC3E}">
        <p14:creationId xmlns:p14="http://schemas.microsoft.com/office/powerpoint/2010/main" val="282512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3</a:t>
            </a:fld>
            <a:endParaRPr lang="en-US"/>
          </a:p>
        </p:txBody>
      </p:sp>
    </p:spTree>
    <p:extLst>
      <p:ext uri="{BB962C8B-B14F-4D97-AF65-F5344CB8AC3E}">
        <p14:creationId xmlns:p14="http://schemas.microsoft.com/office/powerpoint/2010/main" val="408714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30</a:t>
            </a:fld>
            <a:endParaRPr lang="en-US"/>
          </a:p>
        </p:txBody>
      </p:sp>
    </p:spTree>
    <p:extLst>
      <p:ext uri="{BB962C8B-B14F-4D97-AF65-F5344CB8AC3E}">
        <p14:creationId xmlns:p14="http://schemas.microsoft.com/office/powerpoint/2010/main" val="1419639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*PM add: might want to compare to US median wage over those years as well?</a:t>
            </a:r>
          </a:p>
          <a:p>
            <a:r>
              <a:rPr lang="en-US" dirty="0">
                <a:hlinkClick r:id="rId3"/>
              </a:rPr>
              <a:t>https://fred.stlouisfed.org/series/MEPAINUSA672N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31</a:t>
            </a:fld>
            <a:endParaRPr lang="en-US"/>
          </a:p>
        </p:txBody>
      </p:sp>
      <p:pic>
        <p:nvPicPr>
          <p:cNvPr id="6" name="Picture 5">
            <a:extLst>
              <a:ext uri="{FF2B5EF4-FFF2-40B4-BE49-F238E27FC236}">
                <a16:creationId xmlns:a16="http://schemas.microsoft.com/office/drawing/2014/main" id="{518AACC8-B061-4A55-85BD-4CD4870158D8}"/>
              </a:ext>
            </a:extLst>
          </p:cNvPr>
          <p:cNvPicPr>
            <a:picLocks noChangeAspect="1"/>
          </p:cNvPicPr>
          <p:nvPr/>
        </p:nvPicPr>
        <p:blipFill>
          <a:blip r:embed="rId4"/>
          <a:stretch>
            <a:fillRect/>
          </a:stretch>
        </p:blipFill>
        <p:spPr>
          <a:xfrm>
            <a:off x="2673207" y="6648273"/>
            <a:ext cx="1304925" cy="1476375"/>
          </a:xfrm>
          <a:prstGeom prst="rect">
            <a:avLst/>
          </a:prstGeom>
        </p:spPr>
      </p:pic>
    </p:spTree>
    <p:extLst>
      <p:ext uri="{BB962C8B-B14F-4D97-AF65-F5344CB8AC3E}">
        <p14:creationId xmlns:p14="http://schemas.microsoft.com/office/powerpoint/2010/main" val="7236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a:t>
            </a:r>
          </a:p>
        </p:txBody>
      </p:sp>
      <p:sp>
        <p:nvSpPr>
          <p:cNvPr id="4" name="Slide Number Placeholder 3"/>
          <p:cNvSpPr>
            <a:spLocks noGrp="1"/>
          </p:cNvSpPr>
          <p:nvPr>
            <p:ph type="sldNum" sz="quarter" idx="5"/>
          </p:nvPr>
        </p:nvSpPr>
        <p:spPr/>
        <p:txBody>
          <a:bodyPr/>
          <a:lstStyle/>
          <a:p>
            <a:fld id="{D1EA3627-39FC-9349-8526-678BE1F5EA5C}" type="slidenum">
              <a:rPr lang="en-US" smtClean="0"/>
              <a:pPr/>
              <a:t>32</a:t>
            </a:fld>
            <a:endParaRPr lang="en-US"/>
          </a:p>
        </p:txBody>
      </p:sp>
    </p:spTree>
    <p:extLst>
      <p:ext uri="{BB962C8B-B14F-4D97-AF65-F5344CB8AC3E}">
        <p14:creationId xmlns:p14="http://schemas.microsoft.com/office/powerpoint/2010/main" val="173484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r>
              <a:rPr lang="en-US" sz="1400" dirty="0"/>
              <a:t>At the end of FY18, total full-time staff was 66,950.  At the end of FY21, that number had fallen to 60,480.</a:t>
            </a:r>
          </a:p>
          <a:p>
            <a:endParaRPr lang="en-US" sz="1400" dirty="0"/>
          </a:p>
          <a:p>
            <a:r>
              <a:rPr lang="en-US" sz="1400" dirty="0"/>
              <a:t>The cause for the decrease is largely the inability to hire enough people to keep pace with turnover. </a:t>
            </a:r>
          </a:p>
        </p:txBody>
      </p:sp>
      <p:sp>
        <p:nvSpPr>
          <p:cNvPr id="4" name="Slide Number Placeholder 3"/>
          <p:cNvSpPr>
            <a:spLocks noGrp="1"/>
          </p:cNvSpPr>
          <p:nvPr>
            <p:ph type="sldNum" sz="quarter" idx="5"/>
          </p:nvPr>
        </p:nvSpPr>
        <p:spPr/>
        <p:txBody>
          <a:bodyPr/>
          <a:lstStyle/>
          <a:p>
            <a:fld id="{73F60822-9650-49A2-B887-15C14FD1A08E}" type="slidenum">
              <a:rPr lang="en-US" smtClean="0"/>
              <a:t>4</a:t>
            </a:fld>
            <a:endParaRPr lang="en-US"/>
          </a:p>
        </p:txBody>
      </p:sp>
    </p:spTree>
    <p:extLst>
      <p:ext uri="{BB962C8B-B14F-4D97-AF65-F5344CB8AC3E}">
        <p14:creationId xmlns:p14="http://schemas.microsoft.com/office/powerpoint/2010/main" val="161374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5</a:t>
            </a:fld>
            <a:endParaRPr lang="en-US"/>
          </a:p>
        </p:txBody>
      </p:sp>
    </p:spTree>
    <p:extLst>
      <p:ext uri="{BB962C8B-B14F-4D97-AF65-F5344CB8AC3E}">
        <p14:creationId xmlns:p14="http://schemas.microsoft.com/office/powerpoint/2010/main" val="172139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300" dirty="0"/>
              <a:t>Top 5 job families (Career Areas) represent over 78% of total staff.   </a:t>
            </a:r>
          </a:p>
          <a:p>
            <a:endParaRPr lang="en-US" sz="1300" dirty="0"/>
          </a:p>
          <a:p>
            <a:r>
              <a:rPr lang="en-US" sz="1300" b="1" dirty="0"/>
              <a:t>Law Enforcement family </a:t>
            </a:r>
            <a:r>
              <a:rPr lang="en-US" sz="1300" dirty="0"/>
              <a:t>is representative of:</a:t>
            </a:r>
          </a:p>
          <a:p>
            <a:r>
              <a:rPr lang="en-US" sz="1300" dirty="0"/>
              <a:t>Corrections      DJJ</a:t>
            </a:r>
          </a:p>
          <a:p>
            <a:r>
              <a:rPr lang="en-US" sz="1300" dirty="0"/>
              <a:t>Department of Community Supervision    Pardons and Paroles</a:t>
            </a:r>
          </a:p>
          <a:p>
            <a:r>
              <a:rPr lang="en-US" sz="1300" dirty="0"/>
              <a:t>DNR    GBI     Public Safety</a:t>
            </a:r>
          </a:p>
          <a:p>
            <a:endParaRPr lang="en-US" sz="1300" dirty="0"/>
          </a:p>
          <a:p>
            <a:r>
              <a:rPr lang="en-US" sz="1300" b="1" dirty="0"/>
              <a:t>Social Services </a:t>
            </a:r>
            <a:r>
              <a:rPr lang="en-US" sz="1300" dirty="0"/>
              <a:t>jobs are primarily representative of DHS and include Child Support Services, Economic Support Services, and Social Services Specialists </a:t>
            </a:r>
          </a:p>
          <a:p>
            <a:endParaRPr lang="en-US" sz="1300" dirty="0"/>
          </a:p>
          <a:p>
            <a:r>
              <a:rPr lang="en-US" sz="1300" dirty="0"/>
              <a:t>The primary jobs in the </a:t>
            </a:r>
            <a:r>
              <a:rPr lang="en-US" sz="1300" b="1" dirty="0"/>
              <a:t>Support Services </a:t>
            </a:r>
            <a:r>
              <a:rPr lang="en-US" sz="1300" dirty="0"/>
              <a:t>job family are administrative, and customer service jobs.  These jobs are spread across all entities. </a:t>
            </a:r>
          </a:p>
          <a:p>
            <a:endParaRPr lang="en-US" sz="1300" dirty="0"/>
          </a:p>
          <a:p>
            <a:r>
              <a:rPr lang="en-US" sz="1300" b="1" dirty="0"/>
              <a:t>Education</a:t>
            </a:r>
            <a:r>
              <a:rPr lang="en-US" sz="1300" dirty="0"/>
              <a:t> is primarily representative of jobs at TCSG colleges, and teachers in the DJJ school system. </a:t>
            </a:r>
          </a:p>
          <a:p>
            <a:endParaRPr lang="en-US" sz="1300" dirty="0"/>
          </a:p>
          <a:p>
            <a:r>
              <a:rPr lang="en-US" sz="1300" b="1" dirty="0"/>
              <a:t>Healthcare</a:t>
            </a:r>
            <a:r>
              <a:rPr lang="en-US" sz="1300" dirty="0"/>
              <a:t> is representative of jobs across 8 agencies with DPH having most of the jobs.  The largest number of jobs are Health Aid Worker, Nurses, and Professional Health Care Workers. </a:t>
            </a:r>
          </a:p>
        </p:txBody>
      </p:sp>
      <p:sp>
        <p:nvSpPr>
          <p:cNvPr id="4" name="Slide Number Placeholder 3"/>
          <p:cNvSpPr>
            <a:spLocks noGrp="1"/>
          </p:cNvSpPr>
          <p:nvPr>
            <p:ph type="sldNum" sz="quarter" idx="5"/>
          </p:nvPr>
        </p:nvSpPr>
        <p:spPr/>
        <p:txBody>
          <a:bodyPr/>
          <a:lstStyle/>
          <a:p>
            <a:fld id="{73F60822-9650-49A2-B887-15C14FD1A08E}" type="slidenum">
              <a:rPr lang="en-US" smtClean="0"/>
              <a:t>6</a:t>
            </a:fld>
            <a:endParaRPr lang="en-US"/>
          </a:p>
        </p:txBody>
      </p:sp>
    </p:spTree>
    <p:extLst>
      <p:ext uri="{BB962C8B-B14F-4D97-AF65-F5344CB8AC3E}">
        <p14:creationId xmlns:p14="http://schemas.microsoft.com/office/powerpoint/2010/main" val="76428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you see the actual number of staff. </a:t>
            </a:r>
          </a:p>
          <a:p>
            <a:endParaRPr lang="en-US" sz="1400" dirty="0"/>
          </a:p>
          <a:p>
            <a:r>
              <a:rPr lang="en-US" sz="1400" dirty="0"/>
              <a:t>Read the numbers</a:t>
            </a:r>
            <a:r>
              <a:rPr lang="en-US" dirty="0"/>
              <a:t>. </a:t>
            </a:r>
          </a:p>
        </p:txBody>
      </p:sp>
      <p:sp>
        <p:nvSpPr>
          <p:cNvPr id="4" name="Slide Number Placeholder 3"/>
          <p:cNvSpPr>
            <a:spLocks noGrp="1"/>
          </p:cNvSpPr>
          <p:nvPr>
            <p:ph type="sldNum" sz="quarter" idx="5"/>
          </p:nvPr>
        </p:nvSpPr>
        <p:spPr/>
        <p:txBody>
          <a:bodyPr/>
          <a:lstStyle/>
          <a:p>
            <a:fld id="{73F60822-9650-49A2-B887-15C14FD1A08E}" type="slidenum">
              <a:rPr lang="en-US" smtClean="0"/>
              <a:t>7</a:t>
            </a:fld>
            <a:endParaRPr lang="en-US"/>
          </a:p>
        </p:txBody>
      </p:sp>
    </p:spTree>
    <p:extLst>
      <p:ext uri="{BB962C8B-B14F-4D97-AF65-F5344CB8AC3E}">
        <p14:creationId xmlns:p14="http://schemas.microsoft.com/office/powerpoint/2010/main" val="34845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8</a:t>
            </a:fld>
            <a:endParaRPr lang="en-US"/>
          </a:p>
        </p:txBody>
      </p:sp>
    </p:spTree>
    <p:extLst>
      <p:ext uri="{BB962C8B-B14F-4D97-AF65-F5344CB8AC3E}">
        <p14:creationId xmlns:p14="http://schemas.microsoft.com/office/powerpoint/2010/main" val="232792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9</a:t>
            </a:fld>
            <a:endParaRPr lang="en-US"/>
          </a:p>
        </p:txBody>
      </p:sp>
    </p:spTree>
    <p:extLst>
      <p:ext uri="{BB962C8B-B14F-4D97-AF65-F5344CB8AC3E}">
        <p14:creationId xmlns:p14="http://schemas.microsoft.com/office/powerpoint/2010/main" val="2915475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pic>
        <p:nvPicPr>
          <p:cNvPr id="8" name="Picture 7" descr="division-bar-title.jpg"/>
          <p:cNvPicPr>
            <a:picLocks noChangeAspect="1"/>
          </p:cNvPicPr>
          <p:nvPr userDrawn="1"/>
        </p:nvPicPr>
        <p:blipFill>
          <a:blip r:embed="rId3"/>
          <a:stretch>
            <a:fillRect/>
          </a:stretch>
        </p:blipFill>
        <p:spPr>
          <a:xfrm>
            <a:off x="7112000" y="2492375"/>
            <a:ext cx="5080000" cy="76200"/>
          </a:xfrm>
          <a:prstGeom prst="rect">
            <a:avLst/>
          </a:prstGeom>
        </p:spPr>
      </p:pic>
      <p:sp>
        <p:nvSpPr>
          <p:cNvPr id="18" name="Text Placeholder 17"/>
          <p:cNvSpPr>
            <a:spLocks noGrp="1"/>
          </p:cNvSpPr>
          <p:nvPr>
            <p:ph type="body" sz="quarter" idx="10" hasCustomPrompt="1"/>
          </p:nvPr>
        </p:nvSpPr>
        <p:spPr>
          <a:xfrm>
            <a:off x="5888567" y="3162300"/>
            <a:ext cx="5327651" cy="406400"/>
          </a:xfrm>
        </p:spPr>
        <p:txBody>
          <a:bodyPr anchor="t"/>
          <a:lstStyle>
            <a:lvl1pPr algn="r">
              <a:buNone/>
              <a:defRPr sz="1400"/>
            </a:lvl1pPr>
          </a:lstStyle>
          <a:p>
            <a:pPr lvl="0"/>
            <a:r>
              <a:rPr lang="en-US" sz="1800" dirty="0">
                <a:solidFill>
                  <a:srgbClr val="897865"/>
                </a:solidFill>
                <a:latin typeface="Helvetica"/>
                <a:cs typeface="Helvetica"/>
              </a:rPr>
              <a:t>May 18, 2039</a:t>
            </a:r>
            <a:endParaRPr lang="en-US" dirty="0"/>
          </a:p>
        </p:txBody>
      </p:sp>
      <p:sp>
        <p:nvSpPr>
          <p:cNvPr id="19" name="Title 18"/>
          <p:cNvSpPr>
            <a:spLocks noGrp="1"/>
          </p:cNvSpPr>
          <p:nvPr>
            <p:ph type="title" hasCustomPrompt="1"/>
          </p:nvPr>
        </p:nvSpPr>
        <p:spPr>
          <a:xfrm>
            <a:off x="609601" y="2593976"/>
            <a:ext cx="10606617" cy="542925"/>
          </a:xfrm>
        </p:spPr>
        <p:txBody>
          <a:bodyPr anchor="t"/>
          <a:lstStyle>
            <a:lvl1pPr algn="r">
              <a:defRPr/>
            </a:lvl1pPr>
          </a:lstStyle>
          <a:p>
            <a:r>
              <a:rPr lang="en-US" sz="3000" dirty="0">
                <a:solidFill>
                  <a:srgbClr val="897865"/>
                </a:solidFill>
                <a:latin typeface="Helvetica"/>
                <a:cs typeface="Helvetica"/>
              </a:rPr>
              <a:t>Title of Presentation</a:t>
            </a:r>
            <a:br>
              <a:rPr lang="en-US" sz="1800" dirty="0">
                <a:solidFill>
                  <a:srgbClr val="897865"/>
                </a:solidFill>
                <a:latin typeface="Helvetica"/>
                <a:cs typeface="Helvetica"/>
              </a:rPr>
            </a:br>
            <a:endParaRPr lang="en-US" dirty="0"/>
          </a:p>
        </p:txBody>
      </p:sp>
      <p:sp>
        <p:nvSpPr>
          <p:cNvPr id="13" name="Text Placeholder 17"/>
          <p:cNvSpPr>
            <a:spLocks noGrp="1"/>
          </p:cNvSpPr>
          <p:nvPr>
            <p:ph type="body" sz="quarter" idx="11" hasCustomPrompt="1"/>
          </p:nvPr>
        </p:nvSpPr>
        <p:spPr>
          <a:xfrm>
            <a:off x="5865291" y="2070101"/>
            <a:ext cx="5327651" cy="371474"/>
          </a:xfrm>
        </p:spPr>
        <p:txBody>
          <a:bodyPr anchor="t">
            <a:normAutofit/>
          </a:bodyPr>
          <a:lstStyle>
            <a:lvl1pPr algn="r">
              <a:buNone/>
              <a:defRPr sz="1400" baseline="0">
                <a:solidFill>
                  <a:schemeClr val="tx1">
                    <a:lumMod val="50000"/>
                    <a:lumOff val="50000"/>
                  </a:schemeClr>
                </a:solidFill>
              </a:defRPr>
            </a:lvl1pPr>
          </a:lstStyle>
          <a:p>
            <a:pPr algn="r"/>
            <a:r>
              <a:rPr lang="en-US" sz="1400" dirty="0">
                <a:solidFill>
                  <a:srgbClr val="5A5B5C"/>
                </a:solidFill>
                <a:latin typeface="Helvetica"/>
                <a:cs typeface="Helvetica"/>
              </a:rPr>
              <a:t>Human Resources Administration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2FEFB-4FA7-446A-93E3-F16B75BE4479}"/>
              </a:ext>
            </a:extLst>
          </p:cNvPr>
          <p:cNvSpPr>
            <a:spLocks noGrp="1"/>
          </p:cNvSpPr>
          <p:nvPr>
            <p:ph type="dt" sz="half" idx="10"/>
          </p:nvPr>
        </p:nvSpPr>
        <p:spPr/>
        <p:txBody>
          <a:bodyPr/>
          <a:lstStyle/>
          <a:p>
            <a:fld id="{65A6465F-A585-4FB1-B4A0-3454A39A3AB5}" type="datetimeFigureOut">
              <a:rPr lang="en-US" smtClean="0"/>
              <a:t>1/13/2022</a:t>
            </a:fld>
            <a:endParaRPr lang="en-US"/>
          </a:p>
        </p:txBody>
      </p:sp>
      <p:sp>
        <p:nvSpPr>
          <p:cNvPr id="3" name="Footer Placeholder 2">
            <a:extLst>
              <a:ext uri="{FF2B5EF4-FFF2-40B4-BE49-F238E27FC236}">
                <a16:creationId xmlns:a16="http://schemas.microsoft.com/office/drawing/2014/main" id="{8501D69B-73E1-4D9D-8E52-4B25F6C8CA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45761-9AD2-4397-815E-9E9588CFE024}"/>
              </a:ext>
            </a:extLst>
          </p:cNvPr>
          <p:cNvSpPr>
            <a:spLocks noGrp="1"/>
          </p:cNvSpPr>
          <p:nvPr>
            <p:ph type="sldNum" sz="quarter" idx="12"/>
          </p:nvPr>
        </p:nvSpPr>
        <p:spPr/>
        <p:txBody>
          <a:bodyPr/>
          <a:lstStyle/>
          <a:p>
            <a:fld id="{6731ACD7-9E36-42F1-8D08-80F3E37FB522}" type="slidenum">
              <a:rPr lang="en-US" smtClean="0"/>
              <a:t>‹#›</a:t>
            </a:fld>
            <a:endParaRPr lang="en-US"/>
          </a:p>
        </p:txBody>
      </p:sp>
    </p:spTree>
    <p:extLst>
      <p:ext uri="{BB962C8B-B14F-4D97-AF65-F5344CB8AC3E}">
        <p14:creationId xmlns:p14="http://schemas.microsoft.com/office/powerpoint/2010/main" val="345352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88EC31-2261-5D4C-9B64-60AA258A7DCD}" type="datetime1">
              <a:rPr lang="en-US" smtClean="0"/>
              <a:pPr/>
              <a:t>1/13/2022</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9821333" y="6356351"/>
            <a:ext cx="1761067"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Rectangle 10"/>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4165600" y="1600201"/>
            <a:ext cx="7416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E826EF7-A9A5-C24B-BEE5-FB484C56EE45}" type="datetime1">
              <a:rPr lang="en-US" smtClean="0"/>
              <a:pPr/>
              <a:t>1/13/2022</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Picture Placeholder 10"/>
          <p:cNvSpPr>
            <a:spLocks noGrp="1"/>
          </p:cNvSpPr>
          <p:nvPr>
            <p:ph type="pic" sz="quarter" idx="13"/>
          </p:nvPr>
        </p:nvSpPr>
        <p:spPr>
          <a:xfrm>
            <a:off x="609600" y="1600200"/>
            <a:ext cx="3302000" cy="20574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0" name="Rectangle 9"/>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F2F7F6E-A0A6-DF46-84D3-7BB7124D76F4}" type="datetime1">
              <a:rPr lang="en-US" smtClean="0"/>
              <a:pPr/>
              <a:t>1/13/2022</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9821333" y="6356351"/>
            <a:ext cx="1761067"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2" name="Rectangle 11"/>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A537340-58AA-0046-BC04-9325A144B8BC}" type="datetime1">
              <a:rPr lang="en-US" smtClean="0"/>
              <a:pPr/>
              <a:t>1/13/2022</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11" name="Slide Number Placeholder 6"/>
          <p:cNvSpPr>
            <a:spLocks noGrp="1"/>
          </p:cNvSpPr>
          <p:nvPr>
            <p:ph type="sldNum" sz="quarter" idx="12"/>
          </p:nvPr>
        </p:nvSpPr>
        <p:spPr>
          <a:xfrm>
            <a:off x="9821333" y="6356351"/>
            <a:ext cx="1761067"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4" name="Rectangle 13"/>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9E24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4"/>
          <p:cNvSpPr>
            <a:spLocks noGrp="1"/>
          </p:cNvSpPr>
          <p:nvPr>
            <p:ph type="title" hasCustomPrompt="1"/>
          </p:nvPr>
        </p:nvSpPr>
        <p:spPr>
          <a:xfrm>
            <a:off x="609600" y="2768600"/>
            <a:ext cx="10972800" cy="8001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Title of Break Page</a:t>
            </a:r>
          </a:p>
        </p:txBody>
      </p:sp>
      <p:sp>
        <p:nvSpPr>
          <p:cNvPr id="9" name="Text Placeholder 8"/>
          <p:cNvSpPr>
            <a:spLocks noGrp="1"/>
          </p:cNvSpPr>
          <p:nvPr>
            <p:ph type="body" sz="quarter" idx="11" hasCustomPrompt="1"/>
          </p:nvPr>
        </p:nvSpPr>
        <p:spPr>
          <a:xfrm>
            <a:off x="609600" y="3568700"/>
            <a:ext cx="10972800" cy="431800"/>
          </a:xfrm>
        </p:spPr>
        <p:txBody>
          <a:bodyPr>
            <a:noAutofit/>
          </a:bodyPr>
          <a:lstStyle>
            <a:lvl1pPr algn="ctr">
              <a:buNone/>
              <a:defRPr sz="1800" baseline="0">
                <a:solidFill>
                  <a:srgbClr val="FFFFFF"/>
                </a:solidFill>
                <a:latin typeface="Arial" panose="020B0604020202020204" pitchFamily="34" charset="0"/>
                <a:cs typeface="Arial"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0E1F19F-B836-0A41-B13D-6AF57A014C91}" type="datetime1">
              <a:rPr lang="en-US" smtClean="0"/>
              <a:pPr/>
              <a:t>1/13/2022</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6"/>
          <p:cNvSpPr>
            <a:spLocks noGrp="1"/>
          </p:cNvSpPr>
          <p:nvPr>
            <p:ph type="sldNum" sz="quarter" idx="12"/>
          </p:nvPr>
        </p:nvSpPr>
        <p:spPr>
          <a:xfrm>
            <a:off x="9821333" y="6356351"/>
            <a:ext cx="1761067"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Rectangle 10"/>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3579C09-226C-134E-B508-14070D25F08E}" type="datetime1">
              <a:rPr lang="en-US" smtClean="0"/>
              <a:pPr/>
              <a:t>1/13/2022</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a:xfrm>
            <a:off x="9821333" y="6356351"/>
            <a:ext cx="1761067"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0" name="Rectangle 9"/>
          <p:cNvSpPr/>
          <p:nvPr userDrawn="1"/>
        </p:nvSpPr>
        <p:spPr>
          <a:xfrm>
            <a:off x="9821333" y="6794500"/>
            <a:ext cx="1761067"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division-bar-title.jpg"/>
          <p:cNvPicPr>
            <a:picLocks noChangeAspect="1"/>
          </p:cNvPicPr>
          <p:nvPr userDrawn="1"/>
        </p:nvPicPr>
        <p:blipFill>
          <a:blip r:embed="rId2"/>
          <a:stretch>
            <a:fillRect/>
          </a:stretch>
        </p:blipFill>
        <p:spPr>
          <a:xfrm>
            <a:off x="7435" y="1"/>
            <a:ext cx="12184565" cy="4571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5012267" y="2298700"/>
            <a:ext cx="7179733" cy="4559300"/>
          </a:xfrm>
          <a:prstGeom prst="rect">
            <a:avLst/>
          </a:prstGeom>
        </p:spPr>
      </p:pic>
      <p:sp>
        <p:nvSpPr>
          <p:cNvPr id="15" name="Title 14"/>
          <p:cNvSpPr>
            <a:spLocks noGrp="1"/>
          </p:cNvSpPr>
          <p:nvPr>
            <p:ph type="title" hasCustomPrompt="1"/>
          </p:nvPr>
        </p:nvSpPr>
        <p:spPr>
          <a:xfrm>
            <a:off x="2571749" y="3269820"/>
            <a:ext cx="8636000" cy="527480"/>
          </a:xfrm>
        </p:spPr>
        <p:txBody>
          <a:bodyPr/>
          <a:lstStyle>
            <a:lvl1pPr algn="l">
              <a:defRPr>
                <a:latin typeface="Arial" panose="020B0604020202020204" pitchFamily="34" charset="0"/>
                <a:cs typeface="Arial" panose="020B0604020202020204" pitchFamily="34" charset="0"/>
              </a:defRPr>
            </a:lvl1pPr>
          </a:lstStyle>
          <a:p>
            <a:r>
              <a:rPr lang="en-US" dirty="0"/>
              <a:t>1.800.555.555</a:t>
            </a:r>
          </a:p>
        </p:txBody>
      </p:sp>
      <p:sp>
        <p:nvSpPr>
          <p:cNvPr id="17" name="Text Placeholder 16"/>
          <p:cNvSpPr>
            <a:spLocks noGrp="1"/>
          </p:cNvSpPr>
          <p:nvPr>
            <p:ph type="body" sz="quarter" idx="13" hasCustomPrompt="1"/>
          </p:nvPr>
        </p:nvSpPr>
        <p:spPr>
          <a:xfrm>
            <a:off x="2402418" y="3797300"/>
            <a:ext cx="4032249" cy="520700"/>
          </a:xfrm>
        </p:spPr>
        <p:txBody>
          <a:bodyPr/>
          <a:lstStyle>
            <a:lvl1pPr>
              <a:buNone/>
              <a:defRPr>
                <a:latin typeface="Arial" panose="020B0604020202020204" pitchFamily="34" charset="0"/>
                <a:cs typeface="Arial" panose="020B0604020202020204" pitchFamily="34" charset="0"/>
              </a:defRPr>
            </a:lvl1pPr>
          </a:lstStyle>
          <a:p>
            <a:pPr lvl="0"/>
            <a:r>
              <a:rPr lang="en-US" dirty="0" err="1"/>
              <a:t>www.doas.ga.gov</a:t>
            </a:r>
            <a:endParaRPr lang="en-US" dirty="0"/>
          </a:p>
        </p:txBody>
      </p:sp>
      <p:pic>
        <p:nvPicPr>
          <p:cNvPr id="7" name="Picture 6" descr="DOAS Logo.jpg"/>
          <p:cNvPicPr>
            <a:picLocks noChangeAspect="1"/>
          </p:cNvPicPr>
          <p:nvPr userDrawn="1"/>
        </p:nvPicPr>
        <p:blipFill>
          <a:blip r:embed="rId3"/>
          <a:stretch>
            <a:fillRect/>
          </a:stretch>
        </p:blipFill>
        <p:spPr>
          <a:xfrm>
            <a:off x="472017" y="2873076"/>
            <a:ext cx="2015067"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2624667" y="3130585"/>
            <a:ext cx="9567333" cy="45719"/>
          </a:xfrm>
          <a:prstGeom prst="rect">
            <a:avLst/>
          </a:prstGeom>
        </p:spPr>
      </p:pic>
      <p:sp>
        <p:nvSpPr>
          <p:cNvPr id="9" name="TextBox 8"/>
          <p:cNvSpPr txBox="1"/>
          <p:nvPr userDrawn="1"/>
        </p:nvSpPr>
        <p:spPr>
          <a:xfrm>
            <a:off x="2571750" y="2773324"/>
            <a:ext cx="5198535" cy="369332"/>
          </a:xfrm>
          <a:prstGeom prst="rect">
            <a:avLst/>
          </a:prstGeom>
          <a:noFill/>
        </p:spPr>
        <p:txBody>
          <a:bodyPr wrap="square" rtlCol="0">
            <a:spAutoFit/>
          </a:bodyPr>
          <a:lstStyle/>
          <a:p>
            <a:pPr algn="l"/>
            <a:r>
              <a:rPr lang="en-US" sz="1800" dirty="0">
                <a:solidFill>
                  <a:srgbClr val="5A5B5C"/>
                </a:solidFill>
                <a:latin typeface="Arial" panose="020B0604020202020204" pitchFamily="34" charset="0"/>
                <a:cs typeface="Arial" panose="020B0604020202020204" pitchFamily="34" charset="0"/>
              </a:rPr>
              <a:t>Human Resources Administration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6FA8-C4D7-7542-9B86-2252C8E3EE45}" type="datetime1">
              <a:rPr lang="en-US" smtClean="0"/>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6"/>
          <p:cNvSpPr>
            <a:spLocks noGrp="1"/>
          </p:cNvSpPr>
          <p:nvPr>
            <p:ph type="sldNum" sz="quarter" idx="4"/>
          </p:nvPr>
        </p:nvSpPr>
        <p:spPr>
          <a:xfrm>
            <a:off x="9821333" y="6356351"/>
            <a:ext cx="1761067"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5" r:id="rId6"/>
    <p:sldLayoutId id="2147483656" r:id="rId7"/>
    <p:sldLayoutId id="2147483657" r:id="rId8"/>
    <p:sldLayoutId id="2147483659" r:id="rId9"/>
    <p:sldLayoutId id="2147483660" r:id="rId10"/>
  </p:sldLayoutIdLst>
  <p:hf hdr="0" ftr="0" dt="0"/>
  <p:txStyles>
    <p:titleStyle>
      <a:lvl1pPr algn="ctr" defTabSz="457200" rtl="0" eaLnBrk="1" latinLnBrk="0" hangingPunct="1">
        <a:spcBef>
          <a:spcPct val="0"/>
        </a:spcBef>
        <a:buNone/>
        <a:defRPr sz="3000" b="0" i="0" kern="1200">
          <a:solidFill>
            <a:srgbClr val="897865"/>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rgbClr val="897865"/>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536417" y="2822754"/>
            <a:ext cx="5061532" cy="406400"/>
          </a:xfrm>
        </p:spPr>
        <p:txBody>
          <a:bodyPr/>
          <a:lstStyle/>
          <a:p>
            <a:r>
              <a:rPr lang="en-US" dirty="0">
                <a:solidFill>
                  <a:schemeClr val="bg1"/>
                </a:solidFill>
                <a:latin typeface="Arial" panose="020B0604020202020204" pitchFamily="34" charset="0"/>
                <a:cs typeface="Arial" panose="020B0604020202020204" pitchFamily="34" charset="0"/>
              </a:rPr>
              <a:t>January 14, 2022</a:t>
            </a:r>
          </a:p>
        </p:txBody>
      </p:sp>
      <p:sp>
        <p:nvSpPr>
          <p:cNvPr id="8" name="Title 5"/>
          <p:cNvSpPr>
            <a:spLocks noGrp="1"/>
          </p:cNvSpPr>
          <p:nvPr>
            <p:ph type="title"/>
          </p:nvPr>
        </p:nvSpPr>
        <p:spPr>
          <a:xfrm>
            <a:off x="5736772" y="1127807"/>
            <a:ext cx="6455227" cy="1417588"/>
          </a:xfrm>
        </p:spPr>
        <p:txBody>
          <a:bodyPr anchor="b">
            <a:normAutofit/>
          </a:bodyPr>
          <a:lstStyle/>
          <a:p>
            <a:r>
              <a:rPr lang="en-US" dirty="0">
                <a:solidFill>
                  <a:schemeClr val="bg1"/>
                </a:solidFill>
                <a:latin typeface="Arial" panose="020B0604020202020204" pitchFamily="34" charset="0"/>
                <a:cs typeface="Arial" panose="020B0604020202020204" pitchFamily="34" charset="0"/>
              </a:rPr>
              <a:t>FY2021 State Workforce Data</a:t>
            </a:r>
          </a:p>
        </p:txBody>
      </p:sp>
      <p:sp>
        <p:nvSpPr>
          <p:cNvPr id="9" name="Text Placeholder 7"/>
          <p:cNvSpPr>
            <a:spLocks noGrp="1"/>
          </p:cNvSpPr>
          <p:nvPr>
            <p:ph type="body" sz="quarter" idx="11"/>
          </p:nvPr>
        </p:nvSpPr>
        <p:spPr>
          <a:xfrm>
            <a:off x="6601731" y="2545395"/>
            <a:ext cx="4996219" cy="371474"/>
          </a:xfrm>
        </p:spPr>
        <p:txBody>
          <a:bodyPr>
            <a:normAutofit/>
          </a:bodyPr>
          <a:lstStyle/>
          <a:p>
            <a:r>
              <a:rPr lang="en-US" dirty="0">
                <a:solidFill>
                  <a:schemeClr val="bg1"/>
                </a:solidFill>
                <a:latin typeface="Arial" panose="020B0604020202020204" pitchFamily="34" charset="0"/>
                <a:cs typeface="Arial" panose="020B0604020202020204" pitchFamily="34" charset="0"/>
              </a:rPr>
              <a:t>Bo McDaniel, Director of Talent Management and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Total Full Time Hiring</a:t>
            </a:r>
            <a:br>
              <a:rPr lang="en-US" sz="4400" dirty="0">
                <a:solidFill>
                  <a:schemeClr val="tx1"/>
                </a:solidFill>
                <a:latin typeface="+mj-lt"/>
              </a:rPr>
            </a:br>
            <a:r>
              <a:rPr lang="en-US" sz="2700" dirty="0">
                <a:solidFill>
                  <a:schemeClr val="tx1"/>
                </a:solidFill>
                <a:latin typeface="+mj-lt"/>
              </a:rPr>
              <a:t>(FY 2021, Executive Branch, Non-Temporary, Primary Records)</a:t>
            </a:r>
            <a:endParaRPr lang="en-US" sz="4400" dirty="0">
              <a:solidFill>
                <a:schemeClr val="tx1"/>
              </a:solidFill>
              <a:latin typeface="+mj-lt"/>
            </a:endParaRP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2913428389"/>
              </p:ext>
            </p:extLst>
          </p:nvPr>
        </p:nvGraphicFramePr>
        <p:xfrm>
          <a:off x="1367245" y="1811382"/>
          <a:ext cx="9309463" cy="4162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717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D9F66-F80C-460F-AA08-4DD412C2B634}"/>
              </a:ext>
            </a:extLst>
          </p:cNvPr>
          <p:cNvSpPr>
            <a:spLocks noGrp="1"/>
          </p:cNvSpPr>
          <p:nvPr>
            <p:ph idx="1"/>
          </p:nvPr>
        </p:nvSpPr>
        <p:spPr>
          <a:xfrm>
            <a:off x="609600" y="2258008"/>
            <a:ext cx="10972800" cy="3868156"/>
          </a:xfrm>
        </p:spPr>
        <p:txBody>
          <a:bodyPr/>
          <a:lstStyle/>
          <a:p>
            <a:pPr marL="0" indent="0">
              <a:buNone/>
            </a:pPr>
            <a:endParaRPr lang="en-US" dirty="0"/>
          </a:p>
          <a:p>
            <a:pPr marL="0" indent="0">
              <a:buNone/>
            </a:pPr>
            <a:endParaRPr lang="en-US" dirty="0"/>
          </a:p>
          <a:p>
            <a:pPr marL="0" indent="0" algn="ctr">
              <a:buNone/>
            </a:pPr>
            <a:r>
              <a:rPr lang="en-US" sz="3600" dirty="0">
                <a:solidFill>
                  <a:schemeClr val="tx1"/>
                </a:solidFill>
                <a:latin typeface="+mj-lt"/>
              </a:rPr>
              <a:t>The two youngest generations produce the most hires.</a:t>
            </a:r>
          </a:p>
          <a:p>
            <a:pPr marL="0" indent="0" algn="ctr">
              <a:buNone/>
            </a:pPr>
            <a:endParaRPr lang="en-US" sz="3600" dirty="0">
              <a:solidFill>
                <a:schemeClr val="tx1"/>
              </a:solidFill>
              <a:latin typeface="+mj-lt"/>
            </a:endParaRPr>
          </a:p>
          <a:p>
            <a:pPr marL="0" indent="0" algn="ctr">
              <a:buNone/>
            </a:pPr>
            <a:r>
              <a:rPr lang="en-US" sz="3600" dirty="0">
                <a:solidFill>
                  <a:schemeClr val="tx1"/>
                </a:solidFill>
                <a:latin typeface="+mj-lt"/>
              </a:rPr>
              <a:t>71% of new hires are Millennials or Gen Z. </a:t>
            </a:r>
          </a:p>
          <a:p>
            <a:pPr marL="0" indent="0">
              <a:buNone/>
            </a:pPr>
            <a:r>
              <a:rPr lang="en-US" sz="3600" dirty="0">
                <a:solidFill>
                  <a:schemeClr val="tx1"/>
                </a:solidFill>
                <a:latin typeface="+mj-lt"/>
              </a:rPr>
              <a:t> </a:t>
            </a:r>
          </a:p>
        </p:txBody>
      </p:sp>
    </p:spTree>
    <p:extLst>
      <p:ext uri="{BB962C8B-B14F-4D97-AF65-F5344CB8AC3E}">
        <p14:creationId xmlns:p14="http://schemas.microsoft.com/office/powerpoint/2010/main" val="428750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a:bodyPr>
          <a:lstStyle/>
          <a:p>
            <a:pPr algn="ctr"/>
            <a:r>
              <a:rPr lang="en-US" sz="4400" dirty="0">
                <a:solidFill>
                  <a:schemeClr val="tx1"/>
                </a:solidFill>
              </a:rPr>
              <a:t>Millennial Hiring</a:t>
            </a:r>
            <a:br>
              <a:rPr lang="en-US" sz="4400" dirty="0">
                <a:solidFill>
                  <a:schemeClr val="tx1"/>
                </a:solidFill>
              </a:rPr>
            </a:br>
            <a:r>
              <a:rPr lang="en-US" sz="2400" dirty="0">
                <a:solidFill>
                  <a:schemeClr val="tx1"/>
                </a:solidFill>
              </a:rPr>
              <a:t>(Executive Branch, Full-Time, Non-Temporary, Primary Records)</a:t>
            </a:r>
            <a:endParaRPr lang="en-US" sz="4400" dirty="0">
              <a:solidFill>
                <a:schemeClr val="tx1"/>
              </a:solidFill>
            </a:endParaRP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484850019"/>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00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Generation Z Hiring</a:t>
            </a:r>
            <a:br>
              <a:rPr lang="en-US" sz="4400" dirty="0">
                <a:solidFill>
                  <a:schemeClr val="tx1"/>
                </a:solidFill>
                <a:latin typeface="+mj-lt"/>
              </a:rPr>
            </a:br>
            <a:r>
              <a:rPr lang="en-US" sz="2700" dirty="0">
                <a:solidFill>
                  <a:schemeClr val="tx1"/>
                </a:solidFill>
                <a:latin typeface="+mj-lt"/>
              </a:rPr>
              <a:t>(Executive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3937182828"/>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524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Full Time Hires By Job Family</a:t>
            </a:r>
            <a:br>
              <a:rPr lang="en-US" sz="4400" dirty="0">
                <a:solidFill>
                  <a:schemeClr val="tx1"/>
                </a:solidFill>
                <a:latin typeface="+mj-lt"/>
              </a:rPr>
            </a:br>
            <a:r>
              <a:rPr lang="en-US" sz="2700" dirty="0">
                <a:solidFill>
                  <a:schemeClr val="tx1"/>
                </a:solidFill>
                <a:latin typeface="+mj-lt"/>
              </a:rPr>
              <a:t>(FY 2021,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3341475981"/>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235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F1AE7-56B8-40D5-B28D-52CFDA396EA6}"/>
              </a:ext>
            </a:extLst>
          </p:cNvPr>
          <p:cNvSpPr>
            <a:spLocks noGrp="1"/>
          </p:cNvSpPr>
          <p:nvPr>
            <p:ph idx="1"/>
          </p:nvPr>
        </p:nvSpPr>
        <p:spPr>
          <a:xfrm>
            <a:off x="609600" y="2309329"/>
            <a:ext cx="10972800" cy="2719872"/>
          </a:xfrm>
        </p:spPr>
        <p:txBody>
          <a:bodyPr/>
          <a:lstStyle/>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lgn="ctr">
              <a:buNone/>
            </a:pPr>
            <a:r>
              <a:rPr lang="en-US" sz="4400" dirty="0">
                <a:solidFill>
                  <a:schemeClr val="tx1"/>
                </a:solidFill>
                <a:latin typeface="+mj-lt"/>
              </a:rPr>
              <a:t>Applicant pools are shrinking dramatically.</a:t>
            </a:r>
          </a:p>
        </p:txBody>
      </p:sp>
    </p:spTree>
    <p:extLst>
      <p:ext uri="{BB962C8B-B14F-4D97-AF65-F5344CB8AC3E}">
        <p14:creationId xmlns:p14="http://schemas.microsoft.com/office/powerpoint/2010/main" val="333572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rPr>
              <a:t>Average Applicant Pool</a:t>
            </a:r>
            <a:br>
              <a:rPr lang="en-US" sz="4400" dirty="0">
                <a:solidFill>
                  <a:schemeClr val="tx1"/>
                </a:solidFill>
              </a:rPr>
            </a:br>
            <a:r>
              <a:rPr lang="en-US" sz="2700" dirty="0">
                <a:solidFill>
                  <a:schemeClr val="tx1"/>
                </a:solidFill>
              </a:rPr>
              <a:t>(Team GA Careers, All Postings)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30925549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548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7731-1AFE-4094-8DBA-498BF9E72E25}"/>
              </a:ext>
            </a:extLst>
          </p:cNvPr>
          <p:cNvSpPr>
            <a:spLocks noGrp="1"/>
          </p:cNvSpPr>
          <p:nvPr>
            <p:ph type="body" sz="half" idx="2"/>
          </p:nvPr>
        </p:nvSpPr>
        <p:spPr>
          <a:xfrm>
            <a:off x="2438400" y="2559483"/>
            <a:ext cx="7324436" cy="1818553"/>
          </a:xfrm>
        </p:spPr>
        <p:txBody>
          <a:bodyPr>
            <a:normAutofit fontScale="47500" lnSpcReduction="20000"/>
          </a:bodyPr>
          <a:lstStyle/>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pPr algn="ctr"/>
            <a:r>
              <a:rPr lang="en-US" sz="19200" dirty="0">
                <a:solidFill>
                  <a:schemeClr val="tx1"/>
                </a:solidFill>
                <a:latin typeface="+mj-lt"/>
                <a:cs typeface="Calibri Light" panose="020F0302020204030204" pitchFamily="34" charset="0"/>
              </a:rPr>
              <a:t>Turnover</a:t>
            </a:r>
          </a:p>
        </p:txBody>
      </p:sp>
    </p:spTree>
    <p:extLst>
      <p:ext uri="{BB962C8B-B14F-4D97-AF65-F5344CB8AC3E}">
        <p14:creationId xmlns:p14="http://schemas.microsoft.com/office/powerpoint/2010/main" val="108275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Overall Turnover Rate</a:t>
            </a:r>
            <a:br>
              <a:rPr lang="en-US" sz="4400" dirty="0">
                <a:solidFill>
                  <a:schemeClr val="tx1"/>
                </a:solidFill>
                <a:latin typeface="+mj-lt"/>
              </a:rPr>
            </a:br>
            <a:r>
              <a:rPr lang="en-US" sz="2700" dirty="0">
                <a:solidFill>
                  <a:schemeClr val="tx1"/>
                </a:solidFill>
                <a:latin typeface="+mj-lt"/>
              </a:rPr>
              <a:t>(Active,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12610878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430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Millennial Voluntary Turnover Rate</a:t>
            </a:r>
            <a:br>
              <a:rPr lang="en-US" sz="4400" dirty="0">
                <a:solidFill>
                  <a:schemeClr val="tx1"/>
                </a:solidFill>
                <a:latin typeface="+mj-lt"/>
              </a:rPr>
            </a:br>
            <a:r>
              <a:rPr lang="en-US" sz="2700" dirty="0">
                <a:solidFill>
                  <a:schemeClr val="tx1"/>
                </a:solidFill>
                <a:latin typeface="+mj-lt"/>
              </a:rPr>
              <a:t>(Executive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2796224120"/>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379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DA1C-9EE1-405E-8459-CFCE046DBDE3}"/>
              </a:ext>
            </a:extLst>
          </p:cNvPr>
          <p:cNvSpPr>
            <a:spLocks noGrp="1"/>
          </p:cNvSpPr>
          <p:nvPr>
            <p:ph type="title"/>
          </p:nvPr>
        </p:nvSpPr>
        <p:spPr/>
        <p:txBody>
          <a:bodyPr/>
          <a:lstStyle/>
          <a:p>
            <a:pPr algn="ctr"/>
            <a:r>
              <a:rPr lang="en-US" sz="4400" dirty="0">
                <a:solidFill>
                  <a:schemeClr val="tx1"/>
                </a:solidFill>
                <a:latin typeface="+mj-lt"/>
                <a:ea typeface="+mn-ea"/>
              </a:rPr>
              <a:t>Today’s Focus		</a:t>
            </a:r>
          </a:p>
        </p:txBody>
      </p:sp>
      <p:sp>
        <p:nvSpPr>
          <p:cNvPr id="3" name="Content Placeholder 2">
            <a:extLst>
              <a:ext uri="{FF2B5EF4-FFF2-40B4-BE49-F238E27FC236}">
                <a16:creationId xmlns:a16="http://schemas.microsoft.com/office/drawing/2014/main" id="{24FD8D9E-95D5-4A31-BB15-0F4F489D4CCE}"/>
              </a:ext>
            </a:extLst>
          </p:cNvPr>
          <p:cNvSpPr>
            <a:spLocks noGrp="1"/>
          </p:cNvSpPr>
          <p:nvPr>
            <p:ph idx="1"/>
          </p:nvPr>
        </p:nvSpPr>
        <p:spPr/>
        <p:txBody>
          <a:bodyPr>
            <a:normAutofit/>
          </a:bodyPr>
          <a:lstStyle/>
          <a:p>
            <a:r>
              <a:rPr lang="en-US" sz="4400" dirty="0"/>
              <a:t> </a:t>
            </a:r>
            <a:r>
              <a:rPr lang="en-US" sz="4400" dirty="0">
                <a:solidFill>
                  <a:schemeClr val="tx1"/>
                </a:solidFill>
                <a:latin typeface="+mj-lt"/>
              </a:rPr>
              <a:t>Staffing</a:t>
            </a:r>
          </a:p>
          <a:p>
            <a:r>
              <a:rPr lang="en-US" sz="4400" dirty="0">
                <a:solidFill>
                  <a:schemeClr val="tx1"/>
                </a:solidFill>
                <a:latin typeface="+mj-lt"/>
              </a:rPr>
              <a:t> Hiring</a:t>
            </a:r>
          </a:p>
          <a:p>
            <a:r>
              <a:rPr lang="en-US" sz="4400" dirty="0">
                <a:solidFill>
                  <a:schemeClr val="tx1"/>
                </a:solidFill>
                <a:latin typeface="+mj-lt"/>
              </a:rPr>
              <a:t> Turnover</a:t>
            </a:r>
          </a:p>
          <a:p>
            <a:r>
              <a:rPr lang="en-US" sz="4400" dirty="0">
                <a:solidFill>
                  <a:schemeClr val="tx1"/>
                </a:solidFill>
                <a:latin typeface="+mj-lt"/>
              </a:rPr>
              <a:t> Retirement</a:t>
            </a:r>
          </a:p>
          <a:p>
            <a:r>
              <a:rPr lang="en-US" sz="4400" dirty="0">
                <a:solidFill>
                  <a:schemeClr val="tx1"/>
                </a:solidFill>
                <a:latin typeface="+mj-lt"/>
              </a:rPr>
              <a:t> Compensation</a:t>
            </a:r>
          </a:p>
          <a:p>
            <a:r>
              <a:rPr lang="en-US" sz="4400" dirty="0">
                <a:solidFill>
                  <a:schemeClr val="tx1"/>
                </a:solidFill>
                <a:latin typeface="+mj-lt"/>
              </a:rPr>
              <a:t> Q &amp; A</a:t>
            </a:r>
          </a:p>
        </p:txBody>
      </p:sp>
      <p:sp>
        <p:nvSpPr>
          <p:cNvPr id="4" name="Slide Number Placeholder 3">
            <a:extLst>
              <a:ext uri="{FF2B5EF4-FFF2-40B4-BE49-F238E27FC236}">
                <a16:creationId xmlns:a16="http://schemas.microsoft.com/office/drawing/2014/main" id="{27B6E279-66D5-4877-B866-37E22123BCD5}"/>
              </a:ext>
            </a:extLst>
          </p:cNvPr>
          <p:cNvSpPr>
            <a:spLocks noGrp="1"/>
          </p:cNvSpPr>
          <p:nvPr>
            <p:ph type="sldNum" sz="quarter" idx="12"/>
          </p:nvPr>
        </p:nvSpPr>
        <p:spPr/>
        <p:txBody>
          <a:bodyPr/>
          <a:lstStyle/>
          <a:p>
            <a:fld id="{CCE7EACD-A346-A34B-BBAF-EF458C812BA9}" type="slidenum">
              <a:rPr lang="en-US" smtClean="0"/>
              <a:pPr/>
              <a:t>2</a:t>
            </a:fld>
            <a:endParaRPr lang="en-US"/>
          </a:p>
        </p:txBody>
      </p:sp>
    </p:spTree>
    <p:extLst>
      <p:ext uri="{BB962C8B-B14F-4D97-AF65-F5344CB8AC3E}">
        <p14:creationId xmlns:p14="http://schemas.microsoft.com/office/powerpoint/2010/main" val="276204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Generation Z Voluntary Turnover Rate</a:t>
            </a:r>
            <a:br>
              <a:rPr lang="en-US" sz="4400" dirty="0">
                <a:solidFill>
                  <a:schemeClr val="tx1"/>
                </a:solidFill>
                <a:latin typeface="+mj-lt"/>
              </a:rPr>
            </a:br>
            <a:r>
              <a:rPr lang="en-US" sz="2700" dirty="0">
                <a:solidFill>
                  <a:schemeClr val="tx1"/>
                </a:solidFill>
                <a:latin typeface="+mj-lt"/>
              </a:rPr>
              <a:t>(Executive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3635718664"/>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01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DA1C-9EE1-405E-8459-CFCE046DBDE3}"/>
              </a:ext>
            </a:extLst>
          </p:cNvPr>
          <p:cNvSpPr>
            <a:spLocks noGrp="1"/>
          </p:cNvSpPr>
          <p:nvPr>
            <p:ph type="title"/>
          </p:nvPr>
        </p:nvSpPr>
        <p:spPr/>
        <p:txBody>
          <a:bodyPr/>
          <a:lstStyle/>
          <a:p>
            <a:pPr algn="ctr"/>
            <a:r>
              <a:rPr lang="en-US" sz="4400" dirty="0"/>
              <a:t>Top 5 Turnover Reasons</a:t>
            </a:r>
            <a:endParaRPr lang="en-US" dirty="0"/>
          </a:p>
        </p:txBody>
      </p:sp>
      <p:sp>
        <p:nvSpPr>
          <p:cNvPr id="3" name="Content Placeholder 2">
            <a:extLst>
              <a:ext uri="{FF2B5EF4-FFF2-40B4-BE49-F238E27FC236}">
                <a16:creationId xmlns:a16="http://schemas.microsoft.com/office/drawing/2014/main" id="{24FD8D9E-95D5-4A31-BB15-0F4F489D4CCE}"/>
              </a:ext>
            </a:extLst>
          </p:cNvPr>
          <p:cNvSpPr>
            <a:spLocks noGrp="1"/>
          </p:cNvSpPr>
          <p:nvPr>
            <p:ph idx="1"/>
          </p:nvPr>
        </p:nvSpPr>
        <p:spPr/>
        <p:txBody>
          <a:bodyPr>
            <a:normAutofit/>
          </a:bodyPr>
          <a:lstStyle/>
          <a:p>
            <a:r>
              <a:rPr lang="en-US" sz="4400" dirty="0"/>
              <a:t> </a:t>
            </a:r>
            <a:r>
              <a:rPr lang="en-US" sz="4400" dirty="0">
                <a:solidFill>
                  <a:schemeClr val="tx1"/>
                </a:solidFill>
                <a:latin typeface="+mj-lt"/>
              </a:rPr>
              <a:t>Resignation – 6,647</a:t>
            </a:r>
          </a:p>
          <a:p>
            <a:r>
              <a:rPr lang="en-US" sz="4400" dirty="0">
                <a:solidFill>
                  <a:schemeClr val="tx1"/>
                </a:solidFill>
                <a:latin typeface="+mj-lt"/>
              </a:rPr>
              <a:t> Retirement – 1,625</a:t>
            </a:r>
          </a:p>
          <a:p>
            <a:r>
              <a:rPr lang="en-US" sz="4400" dirty="0">
                <a:solidFill>
                  <a:schemeClr val="tx1"/>
                </a:solidFill>
                <a:latin typeface="+mj-lt"/>
              </a:rPr>
              <a:t> Presumed Resignation - 521</a:t>
            </a:r>
          </a:p>
          <a:p>
            <a:r>
              <a:rPr lang="en-US" sz="4400" dirty="0">
                <a:solidFill>
                  <a:schemeClr val="tx1"/>
                </a:solidFill>
                <a:latin typeface="+mj-lt"/>
              </a:rPr>
              <a:t> Dismissal - 514</a:t>
            </a:r>
          </a:p>
          <a:p>
            <a:r>
              <a:rPr lang="en-US" sz="4400" dirty="0">
                <a:solidFill>
                  <a:schemeClr val="tx1"/>
                </a:solidFill>
                <a:latin typeface="+mj-lt"/>
              </a:rPr>
              <a:t> Reduction in Force - 253</a:t>
            </a:r>
          </a:p>
        </p:txBody>
      </p:sp>
      <p:sp>
        <p:nvSpPr>
          <p:cNvPr id="4" name="Slide Number Placeholder 3">
            <a:extLst>
              <a:ext uri="{FF2B5EF4-FFF2-40B4-BE49-F238E27FC236}">
                <a16:creationId xmlns:a16="http://schemas.microsoft.com/office/drawing/2014/main" id="{27B6E279-66D5-4877-B866-37E22123BCD5}"/>
              </a:ext>
            </a:extLst>
          </p:cNvPr>
          <p:cNvSpPr>
            <a:spLocks noGrp="1"/>
          </p:cNvSpPr>
          <p:nvPr>
            <p:ph type="sldNum" sz="quarter" idx="12"/>
          </p:nvPr>
        </p:nvSpPr>
        <p:spPr/>
        <p:txBody>
          <a:bodyPr/>
          <a:lstStyle/>
          <a:p>
            <a:fld id="{CCE7EACD-A346-A34B-BBAF-EF458C812BA9}" type="slidenum">
              <a:rPr lang="en-US" smtClean="0"/>
              <a:pPr/>
              <a:t>21</a:t>
            </a:fld>
            <a:endParaRPr lang="en-US"/>
          </a:p>
        </p:txBody>
      </p:sp>
    </p:spTree>
    <p:extLst>
      <p:ext uri="{BB962C8B-B14F-4D97-AF65-F5344CB8AC3E}">
        <p14:creationId xmlns:p14="http://schemas.microsoft.com/office/powerpoint/2010/main" val="14764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Turnover Rate By Job Family</a:t>
            </a:r>
            <a:br>
              <a:rPr lang="en-US" sz="4400" dirty="0">
                <a:solidFill>
                  <a:schemeClr val="tx1"/>
                </a:solidFill>
                <a:latin typeface="+mj-lt"/>
              </a:rPr>
            </a:br>
            <a:r>
              <a:rPr lang="en-US" sz="2700" dirty="0">
                <a:solidFill>
                  <a:schemeClr val="tx1"/>
                </a:solidFill>
                <a:latin typeface="+mj-lt"/>
              </a:rPr>
              <a:t>(Full-Time,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2343729368"/>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024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Separations By Job Family</a:t>
            </a:r>
            <a:br>
              <a:rPr lang="en-US" sz="4400" dirty="0">
                <a:solidFill>
                  <a:schemeClr val="tx1"/>
                </a:solidFill>
                <a:latin typeface="+mj-lt"/>
              </a:rPr>
            </a:br>
            <a:r>
              <a:rPr lang="en-US" sz="2700" dirty="0">
                <a:solidFill>
                  <a:schemeClr val="tx1"/>
                </a:solidFill>
                <a:latin typeface="+mj-lt"/>
              </a:rPr>
              <a:t>(FY 2021,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927237762"/>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762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A200D-2F14-4626-9EA9-8F883CDD7F6E}"/>
              </a:ext>
            </a:extLst>
          </p:cNvPr>
          <p:cNvSpPr>
            <a:spLocks noGrp="1"/>
          </p:cNvSpPr>
          <p:nvPr>
            <p:ph idx="1"/>
          </p:nvPr>
        </p:nvSpPr>
        <p:spPr/>
        <p:txBody>
          <a:bodyPr>
            <a:normAutofit/>
          </a:bodyPr>
          <a:lstStyle/>
          <a:p>
            <a:pPr marL="0" indent="0" algn="ctr">
              <a:buNone/>
            </a:pPr>
            <a:endParaRPr lang="en-US" sz="4400" dirty="0"/>
          </a:p>
          <a:p>
            <a:pPr marL="0" indent="0" algn="ctr">
              <a:buNone/>
            </a:pPr>
            <a:endParaRPr lang="en-US" sz="4400" dirty="0">
              <a:solidFill>
                <a:schemeClr val="tx1"/>
              </a:solidFill>
              <a:latin typeface="+mj-lt"/>
            </a:endParaRPr>
          </a:p>
          <a:p>
            <a:pPr marL="0" indent="0" algn="ctr">
              <a:buNone/>
            </a:pPr>
            <a:r>
              <a:rPr lang="en-US" sz="4400" dirty="0">
                <a:solidFill>
                  <a:schemeClr val="tx1"/>
                </a:solidFill>
                <a:latin typeface="+mj-lt"/>
              </a:rPr>
              <a:t>Hiring is not keeping pace with turnover.</a:t>
            </a:r>
          </a:p>
        </p:txBody>
      </p:sp>
    </p:spTree>
    <p:extLst>
      <p:ext uri="{BB962C8B-B14F-4D97-AF65-F5344CB8AC3E}">
        <p14:creationId xmlns:p14="http://schemas.microsoft.com/office/powerpoint/2010/main" val="238399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Hires vs. Separations</a:t>
            </a:r>
            <a:br>
              <a:rPr lang="en-US" sz="4400" dirty="0">
                <a:solidFill>
                  <a:schemeClr val="tx1"/>
                </a:solidFill>
                <a:latin typeface="+mj-lt"/>
              </a:rPr>
            </a:br>
            <a:r>
              <a:rPr lang="en-US" sz="2700" dirty="0">
                <a:solidFill>
                  <a:schemeClr val="tx1"/>
                </a:solidFill>
                <a:latin typeface="+mj-lt"/>
              </a:rPr>
              <a:t>(Executive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4267685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399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Hires vs Separations By Job Family</a:t>
            </a:r>
            <a:br>
              <a:rPr lang="en-US" sz="4400" dirty="0">
                <a:solidFill>
                  <a:schemeClr val="tx1"/>
                </a:solidFill>
                <a:latin typeface="+mj-lt"/>
              </a:rPr>
            </a:br>
            <a:r>
              <a:rPr lang="en-US" sz="2700" dirty="0">
                <a:solidFill>
                  <a:schemeClr val="tx1"/>
                </a:solidFill>
                <a:latin typeface="+mj-lt"/>
              </a:rPr>
              <a:t>(FY 2021, 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1670716053"/>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15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7731-1AFE-4094-8DBA-498BF9E72E25}"/>
              </a:ext>
            </a:extLst>
          </p:cNvPr>
          <p:cNvSpPr>
            <a:spLocks noGrp="1"/>
          </p:cNvSpPr>
          <p:nvPr>
            <p:ph type="body" sz="half" idx="2"/>
          </p:nvPr>
        </p:nvSpPr>
        <p:spPr>
          <a:xfrm>
            <a:off x="2438400" y="2559483"/>
            <a:ext cx="7324436" cy="1818553"/>
          </a:xfrm>
        </p:spPr>
        <p:txBody>
          <a:bodyPr>
            <a:normAutofit fontScale="32500" lnSpcReduction="20000"/>
          </a:bodyPr>
          <a:lstStyle/>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pPr algn="ctr"/>
            <a:r>
              <a:rPr lang="en-US" sz="19200" dirty="0">
                <a:solidFill>
                  <a:schemeClr val="tx1"/>
                </a:solidFill>
                <a:latin typeface="+mj-lt"/>
                <a:cs typeface="Calibri Light" panose="020F0302020204030204" pitchFamily="34" charset="0"/>
              </a:rPr>
              <a:t>Retirement Eligibility</a:t>
            </a:r>
          </a:p>
        </p:txBody>
      </p:sp>
    </p:spTree>
    <p:extLst>
      <p:ext uri="{BB962C8B-B14F-4D97-AF65-F5344CB8AC3E}">
        <p14:creationId xmlns:p14="http://schemas.microsoft.com/office/powerpoint/2010/main" val="80713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C1076-E735-45EA-BC95-320323953D5F}"/>
              </a:ext>
            </a:extLst>
          </p:cNvPr>
          <p:cNvSpPr>
            <a:spLocks noGrp="1"/>
          </p:cNvSpPr>
          <p:nvPr>
            <p:ph idx="1"/>
          </p:nvPr>
        </p:nvSpPr>
        <p:spPr/>
        <p:txBody>
          <a:bodyPr>
            <a:normAutofit/>
          </a:bodyPr>
          <a:lstStyle/>
          <a:p>
            <a:pPr marL="0" indent="0">
              <a:buNone/>
            </a:pPr>
            <a:endParaRPr lang="en-US" sz="4400" dirty="0"/>
          </a:p>
          <a:p>
            <a:pPr marL="0" indent="0" algn="ctr">
              <a:buNone/>
            </a:pPr>
            <a:r>
              <a:rPr lang="en-US" sz="4400" dirty="0">
                <a:solidFill>
                  <a:schemeClr val="tx1"/>
                </a:solidFill>
                <a:latin typeface="+mj-lt"/>
              </a:rPr>
              <a:t>Over 8% of staff could retire today. </a:t>
            </a:r>
          </a:p>
        </p:txBody>
      </p:sp>
    </p:spTree>
    <p:extLst>
      <p:ext uri="{BB962C8B-B14F-4D97-AF65-F5344CB8AC3E}">
        <p14:creationId xmlns:p14="http://schemas.microsoft.com/office/powerpoint/2010/main" val="40333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Full Retirement Eligibility</a:t>
            </a:r>
            <a:br>
              <a:rPr lang="en-US" sz="4400" dirty="0">
                <a:solidFill>
                  <a:schemeClr val="tx1"/>
                </a:solidFill>
                <a:latin typeface="+mj-lt"/>
              </a:rPr>
            </a:br>
            <a:r>
              <a:rPr lang="en-US" sz="2700" dirty="0">
                <a:solidFill>
                  <a:schemeClr val="tx1"/>
                </a:solidFill>
                <a:latin typeface="+mj-lt"/>
              </a:rPr>
              <a:t>(FYE 2021, Executive Branch, Full-Time, Non-Temporary, Primary Records)</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347084340"/>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42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17F75-03AC-4D72-8F69-40243A53BFA0}"/>
              </a:ext>
            </a:extLst>
          </p:cNvPr>
          <p:cNvSpPr>
            <a:spLocks noGrp="1"/>
          </p:cNvSpPr>
          <p:nvPr>
            <p:ph idx="1"/>
          </p:nvPr>
        </p:nvSpPr>
        <p:spPr>
          <a:xfrm>
            <a:off x="609600" y="699181"/>
            <a:ext cx="10972800" cy="498316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sz="4400" dirty="0">
              <a:solidFill>
                <a:schemeClr val="tx1"/>
              </a:solidFill>
              <a:latin typeface="Calibri" panose="020F0502020204030204" pitchFamily="34" charset="0"/>
              <a:cs typeface="Calibri" panose="020F0502020204030204" pitchFamily="34" charset="0"/>
            </a:endParaRPr>
          </a:p>
          <a:p>
            <a:pPr marL="0" indent="0">
              <a:buNone/>
            </a:pPr>
            <a:r>
              <a:rPr lang="en-US" sz="4400" dirty="0">
                <a:solidFill>
                  <a:schemeClr val="tx1"/>
                </a:solidFill>
                <a:latin typeface="Calibri" panose="020F0502020204030204" pitchFamily="34" charset="0"/>
                <a:cs typeface="Calibri" panose="020F0502020204030204" pitchFamily="34" charset="0"/>
              </a:rPr>
              <a:t>Full Time staff has fallen by 10% over 4 years. </a:t>
            </a:r>
            <a:endParaRPr lang="en-US" sz="4400" dirty="0">
              <a:solidFill>
                <a:schemeClr val="tx1"/>
              </a:solidFill>
              <a:latin typeface="+mj-lt"/>
            </a:endParaRPr>
          </a:p>
        </p:txBody>
      </p:sp>
    </p:spTree>
    <p:extLst>
      <p:ext uri="{BB962C8B-B14F-4D97-AF65-F5344CB8AC3E}">
        <p14:creationId xmlns:p14="http://schemas.microsoft.com/office/powerpoint/2010/main" val="1526092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7731-1AFE-4094-8DBA-498BF9E72E25}"/>
              </a:ext>
            </a:extLst>
          </p:cNvPr>
          <p:cNvSpPr>
            <a:spLocks noGrp="1"/>
          </p:cNvSpPr>
          <p:nvPr>
            <p:ph type="body" sz="half" idx="2"/>
          </p:nvPr>
        </p:nvSpPr>
        <p:spPr>
          <a:xfrm>
            <a:off x="2438400" y="2559483"/>
            <a:ext cx="7324436" cy="1818553"/>
          </a:xfrm>
        </p:spPr>
        <p:txBody>
          <a:bodyPr>
            <a:normAutofit fontScale="47500" lnSpcReduction="20000"/>
          </a:bodyPr>
          <a:lstStyle/>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pPr algn="ctr"/>
            <a:r>
              <a:rPr lang="en-US" sz="19200" dirty="0">
                <a:solidFill>
                  <a:schemeClr val="tx1"/>
                </a:solidFill>
                <a:latin typeface="+mj-lt"/>
                <a:cs typeface="Calibri Light" panose="020F0302020204030204" pitchFamily="34" charset="0"/>
              </a:rPr>
              <a:t>Compensation</a:t>
            </a:r>
          </a:p>
        </p:txBody>
      </p:sp>
    </p:spTree>
    <p:extLst>
      <p:ext uri="{BB962C8B-B14F-4D97-AF65-F5344CB8AC3E}">
        <p14:creationId xmlns:p14="http://schemas.microsoft.com/office/powerpoint/2010/main" val="1750519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a:bodyPr>
          <a:lstStyle/>
          <a:p>
            <a:pPr algn="ctr"/>
            <a:r>
              <a:rPr lang="en-US" sz="4400" dirty="0">
                <a:solidFill>
                  <a:schemeClr val="tx1"/>
                </a:solidFill>
                <a:latin typeface="+mj-lt"/>
              </a:rPr>
              <a:t>Median Salary</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52237897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028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7CC7-9B75-410C-95B3-E1E02C9014F8}"/>
              </a:ext>
            </a:extLst>
          </p:cNvPr>
          <p:cNvSpPr>
            <a:spLocks noGrp="1"/>
          </p:cNvSpPr>
          <p:nvPr>
            <p:ph type="title"/>
          </p:nvPr>
        </p:nvSpPr>
        <p:spPr>
          <a:xfrm>
            <a:off x="489857" y="2430009"/>
            <a:ext cx="10972800" cy="1143000"/>
          </a:xfrm>
        </p:spPr>
        <p:txBody>
          <a:bodyPr>
            <a:normAutofit/>
          </a:bodyPr>
          <a:lstStyle/>
          <a:p>
            <a:pPr algn="ctr"/>
            <a:r>
              <a:rPr lang="en-US" sz="4400">
                <a:solidFill>
                  <a:schemeClr val="tx1"/>
                </a:solidFill>
                <a:latin typeface="+mj-lt"/>
              </a:rPr>
              <a:t>QUESTIONS</a:t>
            </a:r>
            <a:endParaRPr lang="en-US" sz="4400" dirty="0">
              <a:solidFill>
                <a:schemeClr val="tx1"/>
              </a:solidFill>
              <a:latin typeface="+mj-lt"/>
            </a:endParaRPr>
          </a:p>
        </p:txBody>
      </p:sp>
    </p:spTree>
    <p:extLst>
      <p:ext uri="{BB962C8B-B14F-4D97-AF65-F5344CB8AC3E}">
        <p14:creationId xmlns:p14="http://schemas.microsoft.com/office/powerpoint/2010/main" val="43163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a:bodyPr>
          <a:lstStyle/>
          <a:p>
            <a:pPr algn="ctr"/>
            <a:r>
              <a:rPr lang="en-US" sz="4400" dirty="0">
                <a:solidFill>
                  <a:schemeClr val="tx1"/>
                </a:solidFill>
                <a:latin typeface="+mj-lt"/>
              </a:rPr>
              <a:t>Total Full Time Staff</a:t>
            </a:r>
          </a:p>
        </p:txBody>
      </p:sp>
      <p:graphicFrame>
        <p:nvGraphicFramePr>
          <p:cNvPr id="8" name="Content Placeholder 7">
            <a:extLst>
              <a:ext uri="{FF2B5EF4-FFF2-40B4-BE49-F238E27FC236}">
                <a16:creationId xmlns:a16="http://schemas.microsoft.com/office/drawing/2014/main" id="{910C93F9-E0C8-4AEA-8A81-15FABDCF5BA0}"/>
              </a:ext>
            </a:extLst>
          </p:cNvPr>
          <p:cNvGraphicFramePr>
            <a:graphicFrameLocks noGrp="1"/>
          </p:cNvGraphicFramePr>
          <p:nvPr>
            <p:ph idx="1"/>
            <p:extLst>
              <p:ext uri="{D42A27DB-BD31-4B8C-83A1-F6EECF244321}">
                <p14:modId xmlns:p14="http://schemas.microsoft.com/office/powerpoint/2010/main" val="336404870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69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17F75-03AC-4D72-8F69-40243A53BFA0}"/>
              </a:ext>
            </a:extLst>
          </p:cNvPr>
          <p:cNvSpPr>
            <a:spLocks noGrp="1"/>
          </p:cNvSpPr>
          <p:nvPr>
            <p:ph idx="1"/>
          </p:nvPr>
        </p:nvSpPr>
        <p:spPr>
          <a:xfrm>
            <a:off x="609600" y="2020078"/>
            <a:ext cx="10972800" cy="2458615"/>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dirty="0">
                <a:solidFill>
                  <a:schemeClr val="tx1"/>
                </a:solidFill>
                <a:latin typeface="+mj-lt"/>
              </a:rPr>
              <a:t>1 in 5 state jobs are in the</a:t>
            </a:r>
          </a:p>
          <a:p>
            <a:pPr marL="0" indent="0" algn="ctr">
              <a:buNone/>
            </a:pPr>
            <a:r>
              <a:rPr lang="en-US" sz="4400" dirty="0">
                <a:solidFill>
                  <a:schemeClr val="tx1"/>
                </a:solidFill>
                <a:latin typeface="+mj-lt"/>
              </a:rPr>
              <a:t>Law Enforcement Job Family.</a:t>
            </a:r>
          </a:p>
        </p:txBody>
      </p:sp>
    </p:spTree>
    <p:extLst>
      <p:ext uri="{BB962C8B-B14F-4D97-AF65-F5344CB8AC3E}">
        <p14:creationId xmlns:p14="http://schemas.microsoft.com/office/powerpoint/2010/main" val="99613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5 Most Populous Job Families</a:t>
            </a:r>
            <a:br>
              <a:rPr lang="en-US" sz="4400" dirty="0">
                <a:solidFill>
                  <a:schemeClr val="tx1"/>
                </a:solidFill>
                <a:latin typeface="+mj-lt"/>
              </a:rPr>
            </a:br>
            <a:r>
              <a:rPr lang="en-US" sz="2700" dirty="0">
                <a:solidFill>
                  <a:schemeClr val="tx1"/>
                </a:solidFill>
                <a:latin typeface="+mj-lt"/>
              </a:rPr>
              <a:t> (FYE 2021, Active, Full-Time, Non-Temporary, Primary in the Executive Branch)</a:t>
            </a: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29042527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37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1CA-F604-4E1B-8086-2B163D8D85BD}"/>
              </a:ext>
            </a:extLst>
          </p:cNvPr>
          <p:cNvSpPr>
            <a:spLocks noGrp="1"/>
          </p:cNvSpPr>
          <p:nvPr>
            <p:ph type="title"/>
          </p:nvPr>
        </p:nvSpPr>
        <p:spPr/>
        <p:txBody>
          <a:bodyPr>
            <a:normAutofit fontScale="90000"/>
          </a:bodyPr>
          <a:lstStyle/>
          <a:p>
            <a:pPr algn="ctr"/>
            <a:r>
              <a:rPr lang="en-US" sz="4400" dirty="0">
                <a:solidFill>
                  <a:schemeClr val="tx1"/>
                </a:solidFill>
                <a:latin typeface="+mj-lt"/>
              </a:rPr>
              <a:t>Staff in Most Populous Job Families</a:t>
            </a:r>
            <a:br>
              <a:rPr lang="en-US" sz="4400" dirty="0">
                <a:solidFill>
                  <a:schemeClr val="tx1"/>
                </a:solidFill>
                <a:latin typeface="+mj-lt"/>
              </a:rPr>
            </a:br>
            <a:r>
              <a:rPr lang="en-US" sz="2700" dirty="0">
                <a:solidFill>
                  <a:schemeClr val="tx1"/>
                </a:solidFill>
                <a:latin typeface="+mj-lt"/>
              </a:rPr>
              <a:t> (FYE 2021, Active, Full-Time, Non-Temporary, Primary in the Executive Branch)</a:t>
            </a:r>
            <a:endParaRPr lang="en-US" sz="4000" dirty="0">
              <a:solidFill>
                <a:schemeClr val="tx1"/>
              </a:solidFill>
              <a:latin typeface="+mj-lt"/>
            </a:endParaRPr>
          </a:p>
        </p:txBody>
      </p:sp>
      <p:graphicFrame>
        <p:nvGraphicFramePr>
          <p:cNvPr id="6" name="Content Placeholder 5">
            <a:extLst>
              <a:ext uri="{FF2B5EF4-FFF2-40B4-BE49-F238E27FC236}">
                <a16:creationId xmlns:a16="http://schemas.microsoft.com/office/drawing/2014/main" id="{DA010F35-408E-4DF5-B313-7A43F3151944}"/>
              </a:ext>
            </a:extLst>
          </p:cNvPr>
          <p:cNvGraphicFramePr>
            <a:graphicFrameLocks noGrp="1"/>
          </p:cNvGraphicFramePr>
          <p:nvPr>
            <p:ph idx="1"/>
            <p:extLst>
              <p:ext uri="{D42A27DB-BD31-4B8C-83A1-F6EECF244321}">
                <p14:modId xmlns:p14="http://schemas.microsoft.com/office/powerpoint/2010/main" val="1571903995"/>
              </p:ext>
            </p:extLst>
          </p:nvPr>
        </p:nvGraphicFramePr>
        <p:xfrm>
          <a:off x="838200" y="1417638"/>
          <a:ext cx="105156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32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7731-1AFE-4094-8DBA-498BF9E72E25}"/>
              </a:ext>
            </a:extLst>
          </p:cNvPr>
          <p:cNvSpPr>
            <a:spLocks noGrp="1"/>
          </p:cNvSpPr>
          <p:nvPr>
            <p:ph type="body" sz="half" idx="2"/>
          </p:nvPr>
        </p:nvSpPr>
        <p:spPr>
          <a:xfrm>
            <a:off x="2438400" y="2559483"/>
            <a:ext cx="7324436" cy="1818553"/>
          </a:xfrm>
        </p:spPr>
        <p:txBody>
          <a:bodyPr>
            <a:normAutofit fontScale="47500" lnSpcReduction="20000"/>
          </a:bodyPr>
          <a:lstStyle/>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pPr algn="ctr"/>
            <a:r>
              <a:rPr lang="en-US" sz="19200" dirty="0">
                <a:solidFill>
                  <a:schemeClr val="tx1"/>
                </a:solidFill>
                <a:latin typeface="+mj-lt"/>
                <a:cs typeface="Calibri Light" panose="020F0302020204030204" pitchFamily="34" charset="0"/>
              </a:rPr>
              <a:t>Hiring</a:t>
            </a:r>
          </a:p>
        </p:txBody>
      </p:sp>
    </p:spTree>
    <p:extLst>
      <p:ext uri="{BB962C8B-B14F-4D97-AF65-F5344CB8AC3E}">
        <p14:creationId xmlns:p14="http://schemas.microsoft.com/office/powerpoint/2010/main" val="264270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D7731-1AFE-4094-8DBA-498BF9E72E25}"/>
              </a:ext>
            </a:extLst>
          </p:cNvPr>
          <p:cNvSpPr>
            <a:spLocks noGrp="1"/>
          </p:cNvSpPr>
          <p:nvPr>
            <p:ph type="body" sz="half" idx="2"/>
          </p:nvPr>
        </p:nvSpPr>
        <p:spPr>
          <a:xfrm>
            <a:off x="2438400" y="2559483"/>
            <a:ext cx="7324436" cy="1818553"/>
          </a:xfrm>
        </p:spPr>
        <p:txBody>
          <a:bodyPr>
            <a:normAutofit fontScale="25000" lnSpcReduction="20000"/>
          </a:bodyPr>
          <a:lstStyle/>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pPr algn="ctr"/>
            <a:r>
              <a:rPr lang="en-US" sz="19200" dirty="0">
                <a:solidFill>
                  <a:schemeClr val="tx1"/>
                </a:solidFill>
                <a:latin typeface="+mj-lt"/>
                <a:cs typeface="Calibri Light" panose="020F0302020204030204" pitchFamily="34" charset="0"/>
              </a:rPr>
              <a:t>Hiring is decreasing at an increasing rate. </a:t>
            </a:r>
          </a:p>
        </p:txBody>
      </p:sp>
    </p:spTree>
    <p:extLst>
      <p:ext uri="{BB962C8B-B14F-4D97-AF65-F5344CB8AC3E}">
        <p14:creationId xmlns:p14="http://schemas.microsoft.com/office/powerpoint/2010/main" val="166507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d4af829b0b642da96fb996047a44377 xmlns="4f5493a0-9ead-4f67-a861-5983deaa77e4">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2ff77b94-87d5-4886-994d-fb02a52838de</TermId>
        </TermInfo>
      </Terms>
    </gd4af829b0b642da96fb996047a44377>
    <l8e1135e09534c6389e261cea9afb5d7 xmlns="4f5493a0-9ead-4f67-a861-5983deaa77e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cbf226d6-3166-41b9-9160-c39209387557</TermId>
        </TermInfo>
      </Terms>
    </l8e1135e09534c6389e261cea9afb5d7>
    <Description0 xmlns="75c2bf6d-be67-4bcb-8942-ca27d99ff47c" xsi:nil="true"/>
    <gd54bb6e89c8471baad37e55a7c6f207 xmlns="75c2bf6d-be67-4bcb-8942-ca27d99ff47c">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5ef48e78-c55d-4660-8a7d-5419fc0bd52d</TermId>
        </TermInfo>
      </Terms>
    </gd54bb6e89c8471baad37e55a7c6f207>
    <BrandingSubCategory xmlns="75c2bf6d-be67-4bcb-8942-ca27d99ff47c">PowerPoints</BrandingSubCategory>
    <BrandingCategory xmlns="75c2bf6d-be67-4bcb-8942-ca27d99ff47c">Branded Templates</BrandingCategory>
    <TaxCatchAll xmlns="4f5493a0-9ead-4f67-a861-5983deaa77e4">
      <Value>9</Value>
      <Value>11</Value>
      <Value>2</Value>
    </TaxCatchAl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17D01A3D5A34BA6D81D69EC49688D" ma:contentTypeVersion="16" ma:contentTypeDescription="Create a new document." ma:contentTypeScope="" ma:versionID="da60f6a74f5c15d9668ac8e9b473fd4b">
  <xsd:schema xmlns:xsd="http://www.w3.org/2001/XMLSchema" xmlns:xs="http://www.w3.org/2001/XMLSchema" xmlns:p="http://schemas.microsoft.com/office/2006/metadata/properties" xmlns:ns2="75c2bf6d-be67-4bcb-8942-ca27d99ff47c" xmlns:ns3="4f5493a0-9ead-4f67-a861-5983deaa77e4" xmlns:ns4="http://schemas.microsoft.com/sharepoint/v4" targetNamespace="http://schemas.microsoft.com/office/2006/metadata/properties" ma:root="true" ma:fieldsID="a815c10ce7baac8eae3d5c645e2ae364" ns2:_="" ns3:_="" ns4:_="">
    <xsd:import namespace="75c2bf6d-be67-4bcb-8942-ca27d99ff47c"/>
    <xsd:import namespace="4f5493a0-9ead-4f67-a861-5983deaa77e4"/>
    <xsd:import namespace="http://schemas.microsoft.com/sharepoint/v4"/>
    <xsd:element name="properties">
      <xsd:complexType>
        <xsd:sequence>
          <xsd:element name="documentManagement">
            <xsd:complexType>
              <xsd:all>
                <xsd:element ref="ns2:gd54bb6e89c8471baad37e55a7c6f207" minOccurs="0"/>
                <xsd:element ref="ns3:TaxCatchAll" minOccurs="0"/>
                <xsd:element ref="ns2:BrandingCategory"/>
                <xsd:element ref="ns2:BrandingSubCategory"/>
                <xsd:element ref="ns2:Description0" minOccurs="0"/>
                <xsd:element ref="ns3:l8e1135e09534c6389e261cea9afb5d7" minOccurs="0"/>
                <xsd:element ref="ns3:gd4af829b0b642da96fb996047a44377"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c2bf6d-be67-4bcb-8942-ca27d99ff47c" elementFormDefault="qualified">
    <xsd:import namespace="http://schemas.microsoft.com/office/2006/documentManagement/types"/>
    <xsd:import namespace="http://schemas.microsoft.com/office/infopath/2007/PartnerControls"/>
    <xsd:element name="gd54bb6e89c8471baad37e55a7c6f207" ma:index="9" ma:taxonomy="true" ma:internalName="gd54bb6e89c8471baad37e55a7c6f207" ma:taxonomyFieldName="Document_x0020_Type" ma:displayName="Document Type" ma:default="" ma:fieldId="{0d54bb6e-89c8-471b-aad3-7e55a7c6f207}" ma:sspId="e4389530-9041-42aa-bff9-38b7370da6d3" ma:termSetId="26cdba0c-30b9-4ee2-adab-c204e8367956" ma:anchorId="e8e56749-69af-4121-b8e7-6b97937dff59" ma:open="false" ma:isKeyword="false">
      <xsd:complexType>
        <xsd:sequence>
          <xsd:element ref="pc:Terms" minOccurs="0" maxOccurs="1"/>
        </xsd:sequence>
      </xsd:complexType>
    </xsd:element>
    <xsd:element name="BrandingCategory" ma:index="11" ma:displayName="BrandingCategory" ma:format="Dropdown" ma:internalName="BrandingCategory">
      <xsd:simpleType>
        <xsd:restriction base="dms:Choice">
          <xsd:enumeration value="Branded Templates"/>
          <xsd:enumeration value="Images and Logos"/>
          <xsd:enumeration value="Posters and Flyers"/>
          <xsd:enumeration value="Hide"/>
        </xsd:restriction>
      </xsd:simpleType>
    </xsd:element>
    <xsd:element name="BrandingSubCategory" ma:index="12" ma:displayName="Branding Sub Category" ma:format="Dropdown" ma:internalName="BrandingSubCategory">
      <xsd:simpleType>
        <xsd:restriction base="dms:Choice">
          <xsd:enumeration value="Business Cards"/>
          <xsd:enumeration value="Backgrounds for MS Teams"/>
          <xsd:enumeration value="Capital Building"/>
          <xsd:enumeration value="Design Images"/>
          <xsd:enumeration value="DOAS Brands"/>
          <xsd:enumeration value="DOAS Certificate"/>
          <xsd:enumeration value="Enterprise Learning"/>
          <xsd:enumeration value="Flyers"/>
          <xsd:enumeration value="Letterheads"/>
          <xsd:enumeration value="One-Pagers"/>
          <xsd:enumeration value="Posters"/>
          <xsd:enumeration value="PowerPoints"/>
          <xsd:enumeration value="Sleeved Folders"/>
          <xsd:enumeration value="Social Media"/>
          <xsd:enumeration value="Tri-folds"/>
        </xsd:restriction>
      </xsd:simpleType>
    </xsd:element>
    <xsd:element name="Description0" ma:index="13"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5493a0-9ead-4f67-a861-5983deaa77e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b03d07b-77be-457d-8218-06034df42908}" ma:internalName="TaxCatchAll" ma:showField="CatchAllData" ma:web="f9f163c9-89a3-4715-bf14-12a26f1eb3f8">
      <xsd:complexType>
        <xsd:complexContent>
          <xsd:extension base="dms:MultiChoiceLookup">
            <xsd:sequence>
              <xsd:element name="Value" type="dms:Lookup" maxOccurs="unbounded" minOccurs="0" nillable="true"/>
            </xsd:sequence>
          </xsd:extension>
        </xsd:complexContent>
      </xsd:complexType>
    </xsd:element>
    <xsd:element name="l8e1135e09534c6389e261cea9afb5d7" ma:index="15" ma:taxonomy="true" ma:internalName="l8e1135e09534c6389e261cea9afb5d7" ma:taxonomyFieldName="Division0" ma:displayName="Division" ma:default="" ma:fieldId="{58e1135e-0953-4c63-89e2-61cea9afb5d7}" ma:sspId="e4389530-9041-42aa-bff9-38b7370da6d3" ma:termSetId="26cdba0c-30b9-4ee2-adab-c204e8367956" ma:anchorId="125fc991-1097-4c83-873b-0fc52e095e7d" ma:open="false" ma:isKeyword="false">
      <xsd:complexType>
        <xsd:sequence>
          <xsd:element ref="pc:Terms" minOccurs="0" maxOccurs="1"/>
        </xsd:sequence>
      </xsd:complexType>
    </xsd:element>
    <xsd:element name="gd4af829b0b642da96fb996047a44377" ma:index="17" ma:taxonomy="true" ma:internalName="gd4af829b0b642da96fb996047a44377" ma:taxonomyFieldName="Program_x0020_Area" ma:displayName="Program Area" ma:default="" ma:fieldId="{0d4af829-b0b6-42da-96fb-996047a44377}" ma:sspId="e4389530-9041-42aa-bff9-38b7370da6d3" ma:termSetId="26cdba0c-30b9-4ee2-adab-c204e8367956" ma:anchorId="125fc991-1097-4c83-873b-0fc52e095e7d"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A83A-0388-4A08-AB81-EA0089A87CFE}">
  <ds:schemaRefs>
    <ds:schemaRef ds:uri="http://schemas.microsoft.com/sharepoint/v3/contenttype/forms"/>
  </ds:schemaRefs>
</ds:datastoreItem>
</file>

<file path=customXml/itemProps2.xml><?xml version="1.0" encoding="utf-8"?>
<ds:datastoreItem xmlns:ds="http://schemas.openxmlformats.org/officeDocument/2006/customXml" ds:itemID="{5A421FCA-B56F-4997-B4DF-D0108E1919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5c2bf6d-be67-4bcb-8942-ca27d99ff47c"/>
    <ds:schemaRef ds:uri="http://purl.org/dc/elements/1.1/"/>
    <ds:schemaRef ds:uri="http://schemas.microsoft.com/office/2006/metadata/properties"/>
    <ds:schemaRef ds:uri="4f5493a0-9ead-4f67-a861-5983deaa77e4"/>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7B3E5C0B-64EC-4FD2-BA16-F516B6E96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c2bf6d-be67-4bcb-8942-ca27d99ff47c"/>
    <ds:schemaRef ds:uri="4f5493a0-9ead-4f67-a861-5983deaa77e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3609</TotalTime>
  <Words>1726</Words>
  <Application>Microsoft Office PowerPoint</Application>
  <PresentationFormat>Widescreen</PresentationFormat>
  <Paragraphs>240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Lucida Grande</vt:lpstr>
      <vt:lpstr>Wingdings</vt:lpstr>
      <vt:lpstr>Office Theme</vt:lpstr>
      <vt:lpstr>FY2021 State Workforce Data</vt:lpstr>
      <vt:lpstr>Today’s Focus  </vt:lpstr>
      <vt:lpstr>PowerPoint Presentation</vt:lpstr>
      <vt:lpstr>Total Full Time Staff</vt:lpstr>
      <vt:lpstr>PowerPoint Presentation</vt:lpstr>
      <vt:lpstr>5 Most Populous Job Families  (FYE 2021, Active, Full-Time, Non-Temporary, Primary in the Executive Branch)</vt:lpstr>
      <vt:lpstr>Staff in Most Populous Job Families  (FYE 2021, Active, Full-Time, Non-Temporary, Primary in the Executive Branch)</vt:lpstr>
      <vt:lpstr>PowerPoint Presentation</vt:lpstr>
      <vt:lpstr>PowerPoint Presentation</vt:lpstr>
      <vt:lpstr>Total Full Time Hiring (FY 2021, Executive Branch, Non-Temporary, Primary Records)</vt:lpstr>
      <vt:lpstr>PowerPoint Presentation</vt:lpstr>
      <vt:lpstr>Millennial Hiring (Executive Branch, Full-Time, Non-Temporary, Primary Records)</vt:lpstr>
      <vt:lpstr>Generation Z Hiring (Executive Branch, Full-Time, Non-Temporary, Primary Records)</vt:lpstr>
      <vt:lpstr>Full Time Hires By Job Family (FY 2021, Non-Temporary, Primary Records)</vt:lpstr>
      <vt:lpstr>PowerPoint Presentation</vt:lpstr>
      <vt:lpstr>Average Applicant Pool (Team GA Careers, All Postings)</vt:lpstr>
      <vt:lpstr>PowerPoint Presentation</vt:lpstr>
      <vt:lpstr>Overall Turnover Rate (Active, Full-Time, Non-Temporary, Primary Records)</vt:lpstr>
      <vt:lpstr>Millennial Voluntary Turnover Rate (Executive Branch, Full-Time, Non-Temporary, Primary Records)</vt:lpstr>
      <vt:lpstr>Generation Z Voluntary Turnover Rate (Executive Branch, Full-Time, Non-Temporary, Primary Records)</vt:lpstr>
      <vt:lpstr>Top 5 Turnover Reasons</vt:lpstr>
      <vt:lpstr>Turnover Rate By Job Family (Full-Time, Non-Temporary, Primary Records)</vt:lpstr>
      <vt:lpstr>Separations By Job Family (FY 2021, Full-Time, Non-Temporary, Primary Records)</vt:lpstr>
      <vt:lpstr>PowerPoint Presentation</vt:lpstr>
      <vt:lpstr>Hires vs. Separations (Executive Branch, Full-Time, Non-Temporary, Primary Records)</vt:lpstr>
      <vt:lpstr>Hires vs Separations By Job Family (FY 2021, Executive Branch, Full-Time, Non-Temporary, Primary Records)</vt:lpstr>
      <vt:lpstr>PowerPoint Presentation</vt:lpstr>
      <vt:lpstr>PowerPoint Presentation</vt:lpstr>
      <vt:lpstr>Full Retirement Eligibility (FYE 2021, Executive Branch, Full-Time, Non-Temporary, Primary Records)</vt:lpstr>
      <vt:lpstr>PowerPoint Presentation</vt:lpstr>
      <vt:lpstr>Median Salary</vt:lpstr>
      <vt:lpstr>QUESTIONS</vt:lpstr>
    </vt:vector>
  </TitlesOfParts>
  <Company>What's Up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Admin -Template</dc:title>
  <dc:creator>Preston Kent</dc:creator>
  <cp:lastModifiedBy>McDaniel, Bo</cp:lastModifiedBy>
  <cp:revision>87</cp:revision>
  <cp:lastPrinted>2022-01-04T20:25:59Z</cp:lastPrinted>
  <dcterms:created xsi:type="dcterms:W3CDTF">2014-06-10T19:48:01Z</dcterms:created>
  <dcterms:modified xsi:type="dcterms:W3CDTF">2022-01-13T13:53:05Z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Area">
    <vt:lpwstr>9;#Branding|2ff77b94-87d5-4886-994d-fb02a52838de</vt:lpwstr>
  </property>
  <property fmtid="{D5CDD505-2E9C-101B-9397-08002B2CF9AE}" pid="3" name="Division">
    <vt:lpwstr>1;#Communications|97ebfdc7-6f1d-4949-a3c0-18eb74a9d260</vt:lpwstr>
  </property>
  <property fmtid="{D5CDD505-2E9C-101B-9397-08002B2CF9AE}" pid="4" name="ContentTypeId">
    <vt:lpwstr>0x01010052417D01A3D5A34BA6D81D69EC49688D</vt:lpwstr>
  </property>
  <property fmtid="{D5CDD505-2E9C-101B-9397-08002B2CF9AE}" pid="5" name="Division0">
    <vt:lpwstr>11;#Communications|cbf226d6-3166-41b9-9160-c39209387557</vt:lpwstr>
  </property>
  <property fmtid="{D5CDD505-2E9C-101B-9397-08002B2CF9AE}" pid="6" name="Document Type">
    <vt:lpwstr>2;#Template|5ef48e78-c55d-4660-8a7d-5419fc0bd52d</vt:lpwstr>
  </property>
  <property fmtid="{D5CDD505-2E9C-101B-9397-08002B2CF9AE}" pid="7" name="le92bcee80ae4c1e8065290222aacf3e">
    <vt:lpwstr>Communications|97ebfdc7-6f1d-4949-a3c0-18eb74a9d260</vt:lpwstr>
  </property>
</Properties>
</file>